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303" r:id="rId2"/>
    <p:sldId id="358" r:id="rId3"/>
    <p:sldId id="366" r:id="rId4"/>
    <p:sldId id="359" r:id="rId5"/>
    <p:sldId id="328" r:id="rId6"/>
    <p:sldId id="333" r:id="rId7"/>
    <p:sldId id="330" r:id="rId8"/>
    <p:sldId id="315" r:id="rId9"/>
    <p:sldId id="318" r:id="rId10"/>
    <p:sldId id="323" r:id="rId11"/>
    <p:sldId id="320" r:id="rId12"/>
    <p:sldId id="345" r:id="rId13"/>
    <p:sldId id="343" r:id="rId14"/>
    <p:sldId id="364" r:id="rId15"/>
    <p:sldId id="346" r:id="rId16"/>
    <p:sldId id="349" r:id="rId17"/>
    <p:sldId id="344" r:id="rId18"/>
    <p:sldId id="351" r:id="rId19"/>
    <p:sldId id="365" r:id="rId20"/>
    <p:sldId id="360" r:id="rId21"/>
    <p:sldId id="361" r:id="rId22"/>
    <p:sldId id="368" r:id="rId23"/>
    <p:sldId id="367" r:id="rId24"/>
    <p:sldId id="369" r:id="rId25"/>
    <p:sldId id="371" r:id="rId26"/>
    <p:sldId id="372" r:id="rId27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e, Hua (IFPRI)" initials="XH(" lastIdx="1" clrIdx="0">
    <p:extLst>
      <p:ext uri="{19B8F6BF-5375-455C-9EA6-DF929625EA0E}">
        <p15:presenceInfo xmlns:p15="http://schemas.microsoft.com/office/powerpoint/2012/main" userId="S-1-5-21-937917569-1289706902-922709458-66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4" autoAdjust="0"/>
    <p:restoredTop sz="94434" autoAdjust="0"/>
  </p:normalViewPr>
  <p:slideViewPr>
    <p:cSldViewPr snapToGrid="0">
      <p:cViewPr varScale="1">
        <p:scale>
          <a:sx n="65" d="100"/>
          <a:sy n="65" d="100"/>
        </p:scale>
        <p:origin x="83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2" d="100"/>
          <a:sy n="42" d="100"/>
        </p:scale>
        <p:origin x="2318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47349-C8CC-4DE4-8035-6FCD329FD755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C3786-62F1-4043-8709-03FB66E92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5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F51C4C0-763A-46BF-8E13-212EA80D0ECE}" type="datetimeFigureOut">
              <a:rPr lang="en-US" smtClean="0"/>
              <a:t>6/26/2018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B43B69F-34E1-4A50-9481-45E98F60C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5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</a:t>
            </a:r>
            <a:r>
              <a:rPr lang="en-US" baseline="0" dirty="0" smtClean="0"/>
              <a:t> things to note:</a:t>
            </a:r>
          </a:p>
          <a:p>
            <a:r>
              <a:rPr lang="en-US" baseline="0" dirty="0" smtClean="0"/>
              <a:t>There are a LOT of different actors and types of actors involved, including donors, research institutes, financial institutions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3B69F-34E1-4A50-9481-45E98F60C8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21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3B69F-34E1-4A50-9481-45E98F60C8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33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Compared to the other cases</a:t>
            </a:r>
            <a:r>
              <a:rPr lang="en-US" baseline="0" dirty="0" smtClean="0"/>
              <a:t> with one large central private sector, here you have several smaller private sector, and the central actors are the farmers and the farmer coop.  </a:t>
            </a:r>
          </a:p>
          <a:p>
            <a:r>
              <a:rPr lang="en-US" baseline="0" dirty="0" smtClean="0"/>
              <a:t>This is also the only one that did not identify donor or NGO involvement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3B69F-34E1-4A50-9481-45E98F60C8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05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Compared to other cases, this has fewer actors (sugarcane</a:t>
            </a:r>
            <a:r>
              <a:rPr lang="en-US" baseline="0" dirty="0" smtClean="0"/>
              <a:t> may be more centralized than rice)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3B69F-34E1-4A50-9481-45E98F60C8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35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started with this generic framework to compare the different roles of government, private sector, and smallholders in the different cases.  </a:t>
            </a:r>
          </a:p>
          <a:p>
            <a:r>
              <a:rPr lang="en-US" baseline="0" dirty="0" smtClean="0"/>
              <a:t>However, when we did the </a:t>
            </a:r>
            <a:r>
              <a:rPr lang="en-US" baseline="0" dirty="0" err="1" smtClean="0"/>
              <a:t>Netmapping</a:t>
            </a:r>
            <a:r>
              <a:rPr lang="en-US" baseline="0" dirty="0" smtClean="0"/>
              <a:t>, we found a much more complex situation</a:t>
            </a:r>
          </a:p>
          <a:p>
            <a:r>
              <a:rPr lang="en-US" baseline="0" dirty="0" smtClean="0"/>
              <a:t>There are many different agencies in “government”, many different private sector entities, and many other actors involved. </a:t>
            </a:r>
          </a:p>
          <a:p>
            <a:r>
              <a:rPr lang="en-US" dirty="0" smtClean="0"/>
              <a:t>We</a:t>
            </a:r>
            <a:r>
              <a:rPr lang="en-US" baseline="0" dirty="0" smtClean="0"/>
              <a:t> also found that complexity was a source of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3B69F-34E1-4A50-9481-45E98F60C8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58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3B69F-34E1-4A50-9481-45E98F60C8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7218-552E-4475-9C13-0742291351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97FE-1C53-4524-BCFF-43D9B13ED4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96000"/>
            <a:ext cx="9144000" cy="197077"/>
          </a:xfrm>
          <a:prstGeom prst="rect">
            <a:avLst/>
          </a:prstGeom>
          <a:solidFill>
            <a:srgbClr val="A8C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538"/>
            <a:endParaRPr lang="en-US" sz="2598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6047602"/>
            <a:ext cx="36375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538"/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Uniting agriculture and nature for poverty reduction</a:t>
            </a:r>
            <a:endParaRPr lang="en-US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60067" y="10576"/>
            <a:ext cx="870860" cy="86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163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7218-552E-4475-9C13-0742291351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97FE-1C53-4524-BCFF-43D9B13ED4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60067" y="10576"/>
            <a:ext cx="870860" cy="86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102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7218-552E-4475-9C13-0742291351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97FE-1C53-4524-BCFF-43D9B13ED4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60067" y="10576"/>
            <a:ext cx="870860" cy="86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552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7218-552E-4475-9C13-0742291351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97FE-1C53-4524-BCFF-43D9B13ED4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13486"/>
            <a:ext cx="9144000" cy="197077"/>
          </a:xfrm>
          <a:prstGeom prst="rect">
            <a:avLst/>
          </a:prstGeom>
          <a:solidFill>
            <a:srgbClr val="A8C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538"/>
            <a:endParaRPr lang="en-US" sz="2598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6365088"/>
            <a:ext cx="36375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538"/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Uniting agriculture and nature for poverty reduction</a:t>
            </a:r>
            <a:endParaRPr lang="en-US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60067" y="10576"/>
            <a:ext cx="870860" cy="86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66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998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6952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3905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3pPr>
            <a:lvl4pPr marL="1370857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7809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4761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1714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198666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5618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7218-552E-4475-9C13-0742291351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97FE-1C53-4524-BCFF-43D9B13ED4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60067" y="10576"/>
            <a:ext cx="870860" cy="86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92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7218-552E-4475-9C13-0742291351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97FE-1C53-4524-BCFF-43D9B13ED4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60067" y="10576"/>
            <a:ext cx="870860" cy="86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805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6952" indent="0">
              <a:buNone/>
              <a:defRPr sz="1999" b="1"/>
            </a:lvl2pPr>
            <a:lvl3pPr marL="913905" indent="0">
              <a:buNone/>
              <a:defRPr sz="1799" b="1"/>
            </a:lvl3pPr>
            <a:lvl4pPr marL="1370857" indent="0">
              <a:buNone/>
              <a:defRPr sz="1599" b="1"/>
            </a:lvl4pPr>
            <a:lvl5pPr marL="1827809" indent="0">
              <a:buNone/>
              <a:defRPr sz="1599" b="1"/>
            </a:lvl5pPr>
            <a:lvl6pPr marL="2284761" indent="0">
              <a:buNone/>
              <a:defRPr sz="1599" b="1"/>
            </a:lvl6pPr>
            <a:lvl7pPr marL="2741714" indent="0">
              <a:buNone/>
              <a:defRPr sz="1599" b="1"/>
            </a:lvl7pPr>
            <a:lvl8pPr marL="3198666" indent="0">
              <a:buNone/>
              <a:defRPr sz="1599" b="1"/>
            </a:lvl8pPr>
            <a:lvl9pPr marL="3655618" indent="0">
              <a:buNone/>
              <a:defRPr sz="159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6952" indent="0">
              <a:buNone/>
              <a:defRPr sz="1999" b="1"/>
            </a:lvl2pPr>
            <a:lvl3pPr marL="913905" indent="0">
              <a:buNone/>
              <a:defRPr sz="1799" b="1"/>
            </a:lvl3pPr>
            <a:lvl4pPr marL="1370857" indent="0">
              <a:buNone/>
              <a:defRPr sz="1599" b="1"/>
            </a:lvl4pPr>
            <a:lvl5pPr marL="1827809" indent="0">
              <a:buNone/>
              <a:defRPr sz="1599" b="1"/>
            </a:lvl5pPr>
            <a:lvl6pPr marL="2284761" indent="0">
              <a:buNone/>
              <a:defRPr sz="1599" b="1"/>
            </a:lvl6pPr>
            <a:lvl7pPr marL="2741714" indent="0">
              <a:buNone/>
              <a:defRPr sz="1599" b="1"/>
            </a:lvl7pPr>
            <a:lvl8pPr marL="3198666" indent="0">
              <a:buNone/>
              <a:defRPr sz="1599" b="1"/>
            </a:lvl8pPr>
            <a:lvl9pPr marL="3655618" indent="0">
              <a:buNone/>
              <a:defRPr sz="159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7218-552E-4475-9C13-0742291351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97FE-1C53-4524-BCFF-43D9B13ED4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60067" y="10576"/>
            <a:ext cx="870860" cy="86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60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910"/>
            <a:ext cx="8229600" cy="83251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7218-552E-4475-9C13-0742291351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97FE-1C53-4524-BCFF-43D9B13ED4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60067" y="10576"/>
            <a:ext cx="870860" cy="86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573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7218-552E-4475-9C13-0742291351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97FE-1C53-4524-BCFF-43D9B13ED4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28849" y="-117131"/>
            <a:ext cx="1800160" cy="10791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0067" y="10576"/>
            <a:ext cx="870860" cy="86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570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198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399"/>
            </a:lvl1pPr>
            <a:lvl2pPr marL="456952" indent="0">
              <a:buNone/>
              <a:defRPr sz="1200"/>
            </a:lvl2pPr>
            <a:lvl3pPr marL="913905" indent="0">
              <a:buNone/>
              <a:defRPr sz="999"/>
            </a:lvl3pPr>
            <a:lvl4pPr marL="1370857" indent="0">
              <a:buNone/>
              <a:defRPr sz="899"/>
            </a:lvl4pPr>
            <a:lvl5pPr marL="1827809" indent="0">
              <a:buNone/>
              <a:defRPr sz="899"/>
            </a:lvl5pPr>
            <a:lvl6pPr marL="2284761" indent="0">
              <a:buNone/>
              <a:defRPr sz="899"/>
            </a:lvl6pPr>
            <a:lvl7pPr marL="2741714" indent="0">
              <a:buNone/>
              <a:defRPr sz="899"/>
            </a:lvl7pPr>
            <a:lvl8pPr marL="3198666" indent="0">
              <a:buNone/>
              <a:defRPr sz="899"/>
            </a:lvl8pPr>
            <a:lvl9pPr marL="3655618" indent="0">
              <a:buNone/>
              <a:defRPr sz="89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7218-552E-4475-9C13-0742291351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97FE-1C53-4524-BCFF-43D9B13ED4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60067" y="10576"/>
            <a:ext cx="870860" cy="86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975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198"/>
            </a:lvl1pPr>
            <a:lvl2pPr marL="456952" indent="0">
              <a:buNone/>
              <a:defRPr sz="2799"/>
            </a:lvl2pPr>
            <a:lvl3pPr marL="913905" indent="0">
              <a:buNone/>
              <a:defRPr sz="2399"/>
            </a:lvl3pPr>
            <a:lvl4pPr marL="1370857" indent="0">
              <a:buNone/>
              <a:defRPr sz="1999"/>
            </a:lvl4pPr>
            <a:lvl5pPr marL="1827809" indent="0">
              <a:buNone/>
              <a:defRPr sz="1999"/>
            </a:lvl5pPr>
            <a:lvl6pPr marL="2284761" indent="0">
              <a:buNone/>
              <a:defRPr sz="1999"/>
            </a:lvl6pPr>
            <a:lvl7pPr marL="2741714" indent="0">
              <a:buNone/>
              <a:defRPr sz="1999"/>
            </a:lvl7pPr>
            <a:lvl8pPr marL="3198666" indent="0">
              <a:buNone/>
              <a:defRPr sz="1999"/>
            </a:lvl8pPr>
            <a:lvl9pPr marL="3655618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99"/>
            </a:lvl1pPr>
            <a:lvl2pPr marL="456952" indent="0">
              <a:buNone/>
              <a:defRPr sz="1200"/>
            </a:lvl2pPr>
            <a:lvl3pPr marL="913905" indent="0">
              <a:buNone/>
              <a:defRPr sz="999"/>
            </a:lvl3pPr>
            <a:lvl4pPr marL="1370857" indent="0">
              <a:buNone/>
              <a:defRPr sz="899"/>
            </a:lvl4pPr>
            <a:lvl5pPr marL="1827809" indent="0">
              <a:buNone/>
              <a:defRPr sz="899"/>
            </a:lvl5pPr>
            <a:lvl6pPr marL="2284761" indent="0">
              <a:buNone/>
              <a:defRPr sz="899"/>
            </a:lvl6pPr>
            <a:lvl7pPr marL="2741714" indent="0">
              <a:buNone/>
              <a:defRPr sz="899"/>
            </a:lvl7pPr>
            <a:lvl8pPr marL="3198666" indent="0">
              <a:buNone/>
              <a:defRPr sz="899"/>
            </a:lvl8pPr>
            <a:lvl9pPr marL="3655618" indent="0">
              <a:buNone/>
              <a:defRPr sz="89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7218-552E-4475-9C13-0742291351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6/26/2018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397FE-1C53-4524-BCFF-43D9B13ED4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60067" y="10576"/>
            <a:ext cx="870860" cy="86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58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419"/>
            <a:ext cx="8229600" cy="5097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538"/>
            <a:fld id="{509A7218-552E-4475-9C13-0742291351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2538"/>
              <a:t>6/26/2018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538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538"/>
            <a:fld id="{9CC397FE-1C53-4524-BCFF-43D9B13ED4B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2538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48" y="127504"/>
            <a:ext cx="9143053" cy="106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8032" y="61056"/>
            <a:ext cx="1664973" cy="566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328849" y="-117131"/>
            <a:ext cx="1800160" cy="107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9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456952" rtl="0" eaLnBrk="1" latinLnBrk="0" hangingPunct="1">
        <a:spcBef>
          <a:spcPct val="0"/>
        </a:spcBef>
        <a:buNone/>
        <a:defRPr sz="43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456952" rtl="0" eaLnBrk="1" latinLnBrk="0" hangingPunct="1">
        <a:spcBef>
          <a:spcPct val="20000"/>
        </a:spcBef>
        <a:buFont typeface="Arial"/>
        <a:buChar char="•"/>
        <a:defRPr sz="3198" kern="1200">
          <a:solidFill>
            <a:schemeClr val="tx1"/>
          </a:solidFill>
          <a:latin typeface="+mn-lt"/>
          <a:ea typeface="+mn-ea"/>
          <a:cs typeface="+mn-cs"/>
        </a:defRPr>
      </a:lvl1pPr>
      <a:lvl2pPr marL="742548" indent="-285595" algn="l" defTabSz="456952" rtl="0" eaLnBrk="1" latinLnBrk="0" hangingPunct="1">
        <a:spcBef>
          <a:spcPct val="20000"/>
        </a:spcBef>
        <a:buFont typeface="Arial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1" indent="-228476" algn="l" defTabSz="456952" rtl="0" eaLnBrk="1" latinLnBrk="0" hangingPunct="1">
        <a:spcBef>
          <a:spcPct val="20000"/>
        </a:spcBef>
        <a:buFont typeface="Arial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333" indent="-228476" algn="l" defTabSz="456952" rtl="0" eaLnBrk="1" latinLnBrk="0" hangingPunct="1">
        <a:spcBef>
          <a:spcPct val="20000"/>
        </a:spcBef>
        <a:buFont typeface="Arial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285" indent="-228476" algn="l" defTabSz="456952" rtl="0" eaLnBrk="1" latinLnBrk="0" hangingPunct="1">
        <a:spcBef>
          <a:spcPct val="20000"/>
        </a:spcBef>
        <a:buFont typeface="Arial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238" indent="-228476" algn="l" defTabSz="456952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190" indent="-228476" algn="l" defTabSz="456952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142" indent="-228476" algn="l" defTabSz="456952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094" indent="-228476" algn="l" defTabSz="456952" rtl="0" eaLnBrk="1" latinLnBrk="0" hangingPunct="1">
        <a:spcBef>
          <a:spcPct val="20000"/>
        </a:spcBef>
        <a:buFont typeface="Arial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5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52" algn="l" defTabSz="45695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05" algn="l" defTabSz="45695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857" algn="l" defTabSz="45695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09" algn="l" defTabSz="45695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761" algn="l" defTabSz="45695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714" algn="l" defTabSz="45695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666" algn="l" defTabSz="45695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618" algn="l" defTabSz="456952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104931" y="1574710"/>
            <a:ext cx="9039070" cy="26598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Public-Private Partnerships for Irrigation Development: </a:t>
            </a:r>
            <a:endParaRPr lang="en-US" dirty="0" smtClean="0"/>
          </a:p>
          <a:p>
            <a:r>
              <a:rPr lang="en-US" dirty="0" smtClean="0"/>
              <a:t>Results </a:t>
            </a:r>
            <a:r>
              <a:rPr lang="en-US" dirty="0"/>
              <a:t>of the AMPPIDA project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0138" y="4758922"/>
            <a:ext cx="8587557" cy="373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28" b="1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44182" y="4420649"/>
            <a:ext cx="7420131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Faustin</a:t>
            </a:r>
            <a:r>
              <a:rPr kumimoji="0" lang="en-GB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Maganga</a:t>
            </a:r>
            <a:endParaRPr kumimoji="0" lang="en-GB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2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Presentation at Workshop on 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Policy and Investment Options for </a:t>
            </a:r>
            <a:endParaRPr lang="en-US" sz="2000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20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Irrigation 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Development in Tanzania</a:t>
            </a:r>
          </a:p>
          <a:p>
            <a:pPr algn="ctr"/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Tuesday,26 June 2018</a:t>
            </a:r>
          </a:p>
          <a:p>
            <a:pPr algn="ctr"/>
            <a:endParaRPr lang="en-GB" altLang="en-US" sz="20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067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85855" y="615789"/>
            <a:ext cx="8229601" cy="11423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49818" rtl="0" eaLnBrk="1" latinLnBrk="0" hangingPunct="1">
              <a:spcBef>
                <a:spcPct val="0"/>
              </a:spcBef>
              <a:buNone/>
              <a:defRPr sz="625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2060"/>
                </a:solidFill>
              </a:rPr>
              <a:t>KPL Regulation Network</a:t>
            </a:r>
            <a:endParaRPr lang="en-US" sz="2400" i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jmosi regulations net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8" t="14034" r="34383" b="21051"/>
          <a:stretch>
            <a:fillRect/>
          </a:stretch>
        </p:blipFill>
        <p:spPr bwMode="auto">
          <a:xfrm>
            <a:off x="2343225" y="1424066"/>
            <a:ext cx="6027737" cy="536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6635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chnical Advice yenye 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2" r="34526"/>
          <a:stretch>
            <a:fillRect/>
          </a:stretch>
        </p:blipFill>
        <p:spPr bwMode="auto">
          <a:xfrm>
            <a:off x="2263515" y="1213263"/>
            <a:ext cx="4766872" cy="567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9430"/>
            <a:ext cx="8229600" cy="1143000"/>
          </a:xfrm>
        </p:spPr>
        <p:txBody>
          <a:bodyPr/>
          <a:lstStyle/>
          <a:p>
            <a:r>
              <a:rPr lang="en-US" dirty="0" smtClean="0"/>
              <a:t>KPL Technical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0511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8952"/>
            <a:ext cx="8229600" cy="658686"/>
          </a:xfrm>
        </p:spPr>
        <p:txBody>
          <a:bodyPr/>
          <a:lstStyle/>
          <a:p>
            <a:r>
              <a:rPr lang="en-US" dirty="0" smtClean="0"/>
              <a:t>         </a:t>
            </a:r>
            <a:r>
              <a:rPr lang="en-US" dirty="0" err="1" smtClean="0"/>
              <a:t>Madibira</a:t>
            </a:r>
            <a:r>
              <a:rPr lang="en-US" dirty="0" smtClean="0"/>
              <a:t>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5335"/>
            <a:ext cx="8229600" cy="4580827"/>
          </a:xfrm>
        </p:spPr>
        <p:txBody>
          <a:bodyPr>
            <a:normAutofit/>
          </a:bodyPr>
          <a:lstStyle/>
          <a:p>
            <a:r>
              <a:rPr lang="en-US" dirty="0" smtClean="0"/>
              <a:t>3000 ha </a:t>
            </a:r>
            <a:r>
              <a:rPr lang="en-US" dirty="0"/>
              <a:t>rice irrigation </a:t>
            </a:r>
            <a:r>
              <a:rPr lang="en-US" dirty="0" smtClean="0"/>
              <a:t>farmer managed scheme established </a:t>
            </a:r>
            <a:r>
              <a:rPr lang="en-US" dirty="0"/>
              <a:t>in </a:t>
            </a:r>
            <a:r>
              <a:rPr lang="en-US" dirty="0" smtClean="0"/>
              <a:t>the late 1990s </a:t>
            </a:r>
          </a:p>
          <a:p>
            <a:r>
              <a:rPr lang="en-US" dirty="0" smtClean="0"/>
              <a:t>Constructed </a:t>
            </a:r>
            <a:r>
              <a:rPr lang="en-US" dirty="0"/>
              <a:t>through a loan from the African Development Bank, and built on government land. </a:t>
            </a:r>
            <a:endParaRPr lang="en-US" dirty="0" smtClean="0"/>
          </a:p>
          <a:p>
            <a:r>
              <a:rPr lang="en-US" dirty="0"/>
              <a:t>O</a:t>
            </a:r>
            <a:r>
              <a:rPr lang="en-US" dirty="0" smtClean="0"/>
              <a:t>wned </a:t>
            </a:r>
            <a:r>
              <a:rPr lang="en-US" dirty="0"/>
              <a:t>and operated by the </a:t>
            </a:r>
            <a:r>
              <a:rPr lang="en-US" dirty="0" err="1"/>
              <a:t>Madibira</a:t>
            </a:r>
            <a:r>
              <a:rPr lang="en-US" dirty="0"/>
              <a:t> Agricultural Marketing Cooperative Society (MAMCOS).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776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5528"/>
            <a:ext cx="8229600" cy="622110"/>
          </a:xfrm>
        </p:spPr>
        <p:txBody>
          <a:bodyPr/>
          <a:lstStyle/>
          <a:p>
            <a:r>
              <a:rPr lang="en-US" dirty="0" smtClean="0"/>
              <a:t>         </a:t>
            </a:r>
            <a:r>
              <a:rPr lang="en-US" dirty="0" err="1" smtClean="0"/>
              <a:t>Madibira</a:t>
            </a:r>
            <a:r>
              <a:rPr lang="en-US" dirty="0" smtClean="0"/>
              <a:t>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5063"/>
            <a:ext cx="8229600" cy="44710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Smallholders relatively satisfied</a:t>
            </a:r>
          </a:p>
          <a:p>
            <a:r>
              <a:rPr lang="en-US" dirty="0" smtClean="0"/>
              <a:t>Scheme improved </a:t>
            </a:r>
            <a:r>
              <a:rPr lang="en-US" dirty="0"/>
              <a:t>farmers’ </a:t>
            </a:r>
            <a:r>
              <a:rPr lang="en-US" dirty="0" smtClean="0"/>
              <a:t>income</a:t>
            </a:r>
            <a:r>
              <a:rPr lang="en-US" dirty="0"/>
              <a:t>, </a:t>
            </a:r>
            <a:r>
              <a:rPr lang="en-US" dirty="0" smtClean="0"/>
              <a:t>housing </a:t>
            </a:r>
            <a:r>
              <a:rPr lang="en-US" dirty="0"/>
              <a:t>and social services </a:t>
            </a:r>
            <a:r>
              <a:rPr lang="en-US" dirty="0" smtClean="0"/>
              <a:t>(health centers, primary </a:t>
            </a:r>
            <a:r>
              <a:rPr lang="en-US" dirty="0"/>
              <a:t>and secondary </a:t>
            </a:r>
            <a:r>
              <a:rPr lang="en-US" dirty="0" smtClean="0"/>
              <a:t>schools) </a:t>
            </a:r>
            <a:endParaRPr lang="en-US" dirty="0"/>
          </a:p>
          <a:p>
            <a:r>
              <a:rPr lang="en-US" dirty="0" smtClean="0"/>
              <a:t>Challenges: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oor </a:t>
            </a:r>
            <a:r>
              <a:rPr lang="en-US" dirty="0"/>
              <a:t>access </a:t>
            </a:r>
            <a:r>
              <a:rPr lang="en-US" dirty="0" smtClean="0"/>
              <a:t>roads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ice </a:t>
            </a:r>
            <a:r>
              <a:rPr lang="en-US" dirty="0"/>
              <a:t>milling plant </a:t>
            </a:r>
            <a:r>
              <a:rPr lang="en-US" dirty="0" smtClean="0"/>
              <a:t>shut down due </a:t>
            </a:r>
            <a:r>
              <a:rPr lang="en-US" dirty="0"/>
              <a:t>to unreliable </a:t>
            </a:r>
            <a:r>
              <a:rPr lang="en-US" dirty="0" smtClean="0"/>
              <a:t>energy 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arket unreliability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hortage </a:t>
            </a:r>
            <a:r>
              <a:rPr lang="en-US" dirty="0"/>
              <a:t>of </a:t>
            </a:r>
            <a:r>
              <a:rPr lang="en-US" dirty="0" smtClean="0"/>
              <a:t>equipment (tractors, power tillers)</a:t>
            </a:r>
          </a:p>
          <a:p>
            <a:pPr lvl="1"/>
            <a:r>
              <a:rPr lang="en-US" dirty="0" smtClean="0"/>
              <a:t>Decrease </a:t>
            </a:r>
            <a:r>
              <a:rPr lang="en-US" dirty="0"/>
              <a:t>of water for irrigation.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089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C636019-F2DD-4CC2-B43A-399DEA907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089" y="1138577"/>
            <a:ext cx="5573503" cy="5092883"/>
          </a:xfrm>
          <a:prstGeom prst="rect">
            <a:avLst/>
          </a:prstGeom>
          <a:ln>
            <a:noFill/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874F814-14EE-4852-9C3A-5885F260E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4" y="830660"/>
            <a:ext cx="5276853" cy="845126"/>
          </a:xfrm>
        </p:spPr>
        <p:txBody>
          <a:bodyPr/>
          <a:lstStyle/>
          <a:p>
            <a:r>
              <a:rPr lang="en-US" dirty="0" err="1" smtClean="0"/>
              <a:t>Madibira</a:t>
            </a:r>
            <a:r>
              <a:rPr lang="en-US" dirty="0" smtClean="0"/>
              <a:t> Net-Map 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80329F7-BE46-4F4F-BAD2-159F32E48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177" y="3465294"/>
            <a:ext cx="1335881" cy="23717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F4B1F13-1308-4AC0-AF37-72EA2CA89F94}"/>
              </a:ext>
            </a:extLst>
          </p:cNvPr>
          <p:cNvSpPr txBox="1"/>
          <p:nvPr/>
        </p:nvSpPr>
        <p:spPr>
          <a:xfrm>
            <a:off x="7246592" y="3188295"/>
            <a:ext cx="15039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u="sng" dirty="0"/>
              <a:t>Legend:</a:t>
            </a:r>
          </a:p>
        </p:txBody>
      </p:sp>
    </p:spTree>
    <p:extLst>
      <p:ext uri="{BB962C8B-B14F-4D97-AF65-F5344CB8AC3E}">
        <p14:creationId xmlns:p14="http://schemas.microsoft.com/office/powerpoint/2010/main" val="3390498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9350"/>
            <a:ext cx="8229600" cy="753781"/>
          </a:xfrm>
        </p:spPr>
        <p:txBody>
          <a:bodyPr/>
          <a:lstStyle/>
          <a:p>
            <a:r>
              <a:rPr lang="en-US" dirty="0" err="1" smtClean="0"/>
              <a:t>Kilombero</a:t>
            </a:r>
            <a:r>
              <a:rPr lang="en-US" dirty="0" smtClean="0"/>
              <a:t> Sugar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131"/>
            <a:ext cx="8229600" cy="4663032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Kilombero</a:t>
            </a:r>
            <a:r>
              <a:rPr lang="en-US" dirty="0"/>
              <a:t> Sugar Company Limited </a:t>
            </a:r>
            <a:r>
              <a:rPr lang="en-US" dirty="0" smtClean="0"/>
              <a:t>- </a:t>
            </a:r>
            <a:r>
              <a:rPr lang="en-US" dirty="0"/>
              <a:t>a registered sugar miller, grower and producer</a:t>
            </a:r>
            <a:endParaRPr lang="en-US" dirty="0" smtClean="0"/>
          </a:p>
          <a:p>
            <a:r>
              <a:rPr lang="en-US" dirty="0" smtClean="0"/>
              <a:t>KSCL </a:t>
            </a:r>
            <a:r>
              <a:rPr lang="en-US" dirty="0"/>
              <a:t>owns </a:t>
            </a:r>
            <a:r>
              <a:rPr lang="en-US" dirty="0" smtClean="0"/>
              <a:t>estates 2: </a:t>
            </a:r>
            <a:r>
              <a:rPr lang="en-US" dirty="0" err="1" smtClean="0"/>
              <a:t>Msolwa</a:t>
            </a:r>
            <a:r>
              <a:rPr lang="en-US" dirty="0" smtClean="0"/>
              <a:t> estate (5000 ha), established </a:t>
            </a:r>
            <a:r>
              <a:rPr lang="en-US" dirty="0"/>
              <a:t>in 1960 and production began in </a:t>
            </a:r>
            <a:r>
              <a:rPr lang="en-US" dirty="0" smtClean="0"/>
              <a:t>1962, </a:t>
            </a:r>
            <a:r>
              <a:rPr lang="en-US" dirty="0" err="1" smtClean="0"/>
              <a:t>Ruembe</a:t>
            </a:r>
            <a:r>
              <a:rPr lang="en-US" dirty="0" smtClean="0"/>
              <a:t> (5000 ha), developed in 1974 and came into operation in 1976. </a:t>
            </a:r>
          </a:p>
          <a:p>
            <a:r>
              <a:rPr lang="en-US" dirty="0" smtClean="0"/>
              <a:t>Divested </a:t>
            </a:r>
            <a:r>
              <a:rPr lang="en-US" dirty="0"/>
              <a:t>in 1998 to Illovo Sugar Ltd and ED&amp;F Man Ltd by selling 75 per cent of its shares </a:t>
            </a:r>
            <a:r>
              <a:rPr lang="en-US" dirty="0" smtClean="0"/>
              <a:t>The </a:t>
            </a:r>
            <a:r>
              <a:rPr lang="en-US" dirty="0"/>
              <a:t>remaining 25 per cent is still held by </a:t>
            </a:r>
            <a:r>
              <a:rPr lang="en-US" dirty="0" err="1"/>
              <a:t>GoT</a:t>
            </a:r>
            <a:r>
              <a:rPr lang="en-US" dirty="0"/>
              <a:t> and will be sold, eventually, to Tanzanians, through the stock market. </a:t>
            </a:r>
          </a:p>
        </p:txBody>
      </p:sp>
    </p:spTree>
    <p:extLst>
      <p:ext uri="{BB962C8B-B14F-4D97-AF65-F5344CB8AC3E}">
        <p14:creationId xmlns:p14="http://schemas.microsoft.com/office/powerpoint/2010/main" val="17460397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9350"/>
            <a:ext cx="8229600" cy="753781"/>
          </a:xfrm>
        </p:spPr>
        <p:txBody>
          <a:bodyPr/>
          <a:lstStyle/>
          <a:p>
            <a:r>
              <a:rPr lang="en-US" dirty="0" err="1" smtClean="0"/>
              <a:t>Kilombero</a:t>
            </a:r>
            <a:r>
              <a:rPr lang="en-US" dirty="0" smtClean="0"/>
              <a:t> Sugar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131"/>
            <a:ext cx="8229600" cy="466303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Sugar production has increased from 61,688 tons in 2000/01 to over 125, 374 tons in 2014/15.  Mill expansions have allowed Out Growers to increase their production area from 3,855 ha in 1998/99 to about 12,000 ha in 2014/15. </a:t>
            </a:r>
          </a:p>
          <a:p>
            <a:pPr lvl="0"/>
            <a:r>
              <a:rPr lang="en-US" dirty="0"/>
              <a:t>A cane supply agreement has been introduced incorporating a division of proceeds formula for </a:t>
            </a:r>
            <a:r>
              <a:rPr lang="en-US" dirty="0" err="1"/>
              <a:t>Outgrower</a:t>
            </a:r>
            <a:r>
              <a:rPr lang="en-US" dirty="0"/>
              <a:t> cane payments.  </a:t>
            </a:r>
          </a:p>
          <a:p>
            <a:pPr lvl="0"/>
            <a:r>
              <a:rPr lang="en-US" dirty="0"/>
              <a:t>Capable of exporting electricity  to TANESCO</a:t>
            </a:r>
          </a:p>
          <a:p>
            <a:pPr lvl="0"/>
            <a:r>
              <a:rPr lang="en-US" dirty="0"/>
              <a:t>Maintains &gt; 800 km of farm access roads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0080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9350"/>
            <a:ext cx="8229600" cy="753781"/>
          </a:xfrm>
        </p:spPr>
        <p:txBody>
          <a:bodyPr/>
          <a:lstStyle/>
          <a:p>
            <a:r>
              <a:rPr lang="en-US" dirty="0" err="1" smtClean="0"/>
              <a:t>Kilombero</a:t>
            </a:r>
            <a:r>
              <a:rPr lang="en-US" dirty="0" smtClean="0"/>
              <a:t> Sugar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131"/>
            <a:ext cx="8229600" cy="466303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Smallholder producer associations are important in linking </a:t>
            </a:r>
            <a:r>
              <a:rPr lang="en-US" dirty="0"/>
              <a:t>the investors and </a:t>
            </a:r>
            <a:r>
              <a:rPr lang="en-US" dirty="0" smtClean="0"/>
              <a:t>smallholders</a:t>
            </a:r>
          </a:p>
          <a:p>
            <a:r>
              <a:rPr lang="en-US" dirty="0" smtClean="0"/>
              <a:t>Associations provide </a:t>
            </a:r>
            <a:r>
              <a:rPr lang="en-US" dirty="0"/>
              <a:t>essential agricultural services to their out-growers. Recently services expanded into cane harvesting, loan brokerage and administration, and extension support</a:t>
            </a:r>
            <a:r>
              <a:rPr lang="en-US" dirty="0" smtClean="0"/>
              <a:t>.</a:t>
            </a:r>
          </a:p>
          <a:p>
            <a:r>
              <a:rPr lang="en-US" dirty="0"/>
              <a:t>Associations enabled out-growers to negotiate and transact collectively with miller, reducing transaction costs to both parties. They also negotiate with CRDB Bank and National Microfinance </a:t>
            </a:r>
            <a:r>
              <a:rPr lang="en-US" dirty="0" smtClean="0"/>
              <a:t>Bank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138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9350"/>
            <a:ext cx="8229600" cy="753781"/>
          </a:xfrm>
        </p:spPr>
        <p:txBody>
          <a:bodyPr/>
          <a:lstStyle/>
          <a:p>
            <a:r>
              <a:rPr lang="en-US" dirty="0" err="1" smtClean="0"/>
              <a:t>Kilombero</a:t>
            </a:r>
            <a:r>
              <a:rPr lang="en-US" dirty="0" smtClean="0"/>
              <a:t> Sugar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131"/>
            <a:ext cx="8229600" cy="4663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Challenges</a:t>
            </a:r>
            <a:r>
              <a:rPr lang="en-US" dirty="0" smtClean="0"/>
              <a:t>:</a:t>
            </a:r>
          </a:p>
          <a:p>
            <a:pPr lvl="0"/>
            <a:r>
              <a:rPr lang="en-GB" dirty="0"/>
              <a:t>Transparency on measurement of weight of sugarcane for each farmer</a:t>
            </a:r>
            <a:endParaRPr lang="en-US" dirty="0"/>
          </a:p>
          <a:p>
            <a:pPr lvl="0"/>
            <a:r>
              <a:rPr lang="en-GB" dirty="0"/>
              <a:t>Measurement of sucrose content which is done in closed laboratories of the nucleus </a:t>
            </a:r>
            <a:r>
              <a:rPr lang="en-GB" dirty="0" smtClean="0"/>
              <a:t>farm</a:t>
            </a:r>
          </a:p>
          <a:p>
            <a:pPr lvl="0"/>
            <a:r>
              <a:rPr lang="en-GB" dirty="0" smtClean="0"/>
              <a:t>Governance issues related to operations of the famer associations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9209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C87925-90E5-48C2-A22C-581D92368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214" y="-543352"/>
            <a:ext cx="8899100" cy="7814098"/>
          </a:xfrm>
          <a:prstGeom prst="rect">
            <a:avLst/>
          </a:prstGeom>
          <a:ln w="76200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307190-7CDE-4DBA-98F0-038227EAC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068" y="384064"/>
            <a:ext cx="6279215" cy="994172"/>
          </a:xfrm>
        </p:spPr>
        <p:txBody>
          <a:bodyPr/>
          <a:lstStyle/>
          <a:p>
            <a:r>
              <a:rPr lang="en-US" dirty="0" err="1" smtClean="0"/>
              <a:t>Kilombero</a:t>
            </a:r>
            <a:r>
              <a:rPr lang="en-US" dirty="0" smtClean="0"/>
              <a:t> Sugar Net-Map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508A0F-D5B3-427A-AF44-6DD3E2BAF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773" y="3538052"/>
            <a:ext cx="1335881" cy="2371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941F88-4706-4BEF-9D5C-A91198E0B93E}"/>
              </a:ext>
            </a:extLst>
          </p:cNvPr>
          <p:cNvSpPr txBox="1"/>
          <p:nvPr/>
        </p:nvSpPr>
        <p:spPr>
          <a:xfrm flipH="1">
            <a:off x="7310886" y="3225197"/>
            <a:ext cx="18692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u="sng" dirty="0"/>
              <a:t>Legend:</a:t>
            </a:r>
          </a:p>
        </p:txBody>
      </p:sp>
    </p:spTree>
    <p:extLst>
      <p:ext uri="{BB962C8B-B14F-4D97-AF65-F5344CB8AC3E}">
        <p14:creationId xmlns:p14="http://schemas.microsoft.com/office/powerpoint/2010/main" val="12567198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8087"/>
            <a:ext cx="8229600" cy="857199"/>
          </a:xfrm>
        </p:spPr>
        <p:txBody>
          <a:bodyPr/>
          <a:lstStyle/>
          <a:p>
            <a:r>
              <a:rPr lang="en-US" dirty="0" smtClean="0"/>
              <a:t>Overview of PPPs for Irrigation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645" y="1732270"/>
            <a:ext cx="8829368" cy="4708526"/>
          </a:xfrm>
        </p:spPr>
        <p:txBody>
          <a:bodyPr>
            <a:normAutofit/>
          </a:bodyPr>
          <a:lstStyle/>
          <a:p>
            <a:r>
              <a:rPr lang="en-US" dirty="0" smtClean="0"/>
              <a:t>High cost of irrigation development but growing demand for ag income, stability</a:t>
            </a:r>
          </a:p>
          <a:p>
            <a:r>
              <a:rPr lang="en-US" dirty="0" smtClean="0"/>
              <a:t>PPPs promoted by donors to mobilize resources from private sector: including </a:t>
            </a:r>
            <a:r>
              <a:rPr lang="en-US" dirty="0"/>
              <a:t>financial, technical, and </a:t>
            </a:r>
            <a:r>
              <a:rPr lang="en-US" dirty="0" smtClean="0"/>
              <a:t>managerial resources</a:t>
            </a:r>
          </a:p>
          <a:p>
            <a:r>
              <a:rPr lang="en-US" dirty="0" smtClean="0"/>
              <a:t>What is the evidence on what works for PPPs?</a:t>
            </a:r>
          </a:p>
          <a:p>
            <a:r>
              <a:rPr lang="en-US" dirty="0" smtClean="0"/>
              <a:t>Irrigation PPPs more complicated than other PPPs</a:t>
            </a:r>
          </a:p>
        </p:txBody>
      </p:sp>
    </p:spTree>
    <p:extLst>
      <p:ext uri="{BB962C8B-B14F-4D97-AF65-F5344CB8AC3E}">
        <p14:creationId xmlns:p14="http://schemas.microsoft.com/office/powerpoint/2010/main" val="3024616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374" y="481780"/>
            <a:ext cx="8229600" cy="935857"/>
          </a:xfrm>
        </p:spPr>
        <p:txBody>
          <a:bodyPr/>
          <a:lstStyle/>
          <a:p>
            <a:r>
              <a:rPr lang="en-US" smtClean="0"/>
              <a:t>Tanzania Conclusions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7857"/>
            <a:ext cx="8229600" cy="482830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Few operating PPPs for irrigation </a:t>
            </a:r>
          </a:p>
          <a:p>
            <a:pPr lvl="1"/>
            <a:r>
              <a:rPr lang="en-US" dirty="0" smtClean="0"/>
              <a:t>Low demand from investors to develop new areas 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ard enough to redevelop abandoned state farms</a:t>
            </a:r>
          </a:p>
          <a:p>
            <a:pPr lvl="2"/>
            <a:r>
              <a:rPr lang="en-US" dirty="0" smtClean="0"/>
              <a:t>Land already (supposed to be) available</a:t>
            </a:r>
          </a:p>
          <a:p>
            <a:r>
              <a:rPr lang="en-US" dirty="0" smtClean="0"/>
              <a:t>Only </a:t>
            </a:r>
            <a:r>
              <a:rPr lang="en-US" dirty="0" err="1" smtClean="0"/>
              <a:t>Madibira</a:t>
            </a:r>
            <a:r>
              <a:rPr lang="en-US" dirty="0" smtClean="0"/>
              <a:t> irrigates smallholder land </a:t>
            </a:r>
          </a:p>
          <a:p>
            <a:pPr lvl="1"/>
            <a:r>
              <a:rPr lang="en-US" dirty="0" smtClean="0"/>
              <a:t>PPPs focus on core estates, technical assistance to </a:t>
            </a:r>
            <a:r>
              <a:rPr lang="en-US" dirty="0" err="1" smtClean="0"/>
              <a:t>outgrowers</a:t>
            </a:r>
            <a:endParaRPr lang="en-US" dirty="0" smtClean="0"/>
          </a:p>
          <a:p>
            <a:pPr lvl="1"/>
            <a:r>
              <a:rPr lang="en-US" dirty="0" smtClean="0"/>
              <a:t>Challenge to develop PP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P (Public Private </a:t>
            </a:r>
            <a:r>
              <a:rPr lang="en-US" b="1" dirty="0" smtClean="0">
                <a:solidFill>
                  <a:srgbClr val="FF0000"/>
                </a:solidFill>
              </a:rPr>
              <a:t>Producer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Partnerships)</a:t>
            </a:r>
          </a:p>
          <a:p>
            <a:r>
              <a:rPr lang="en-US" dirty="0" smtClean="0"/>
              <a:t>Higher smallholder satisfaction on </a:t>
            </a:r>
            <a:r>
              <a:rPr lang="en-US" dirty="0" err="1" smtClean="0"/>
              <a:t>Madibira</a:t>
            </a:r>
            <a:endParaRPr lang="en-US" dirty="0" smtClean="0"/>
          </a:p>
          <a:p>
            <a:pPr lvl="1"/>
            <a:r>
              <a:rPr lang="en-US" dirty="0" smtClean="0"/>
              <a:t>More voice, accountability, irrigation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29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882" y="1484026"/>
            <a:ext cx="8964118" cy="5740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 smtClean="0"/>
              <a:t>Address formal and informal land and water rights to ensure legitimacy and prevent resentment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 smtClean="0"/>
              <a:t>Need information </a:t>
            </a:r>
            <a:r>
              <a:rPr lang="en-US" sz="3200" dirty="0"/>
              <a:t>on water availability and use (competing uses, climate change</a:t>
            </a:r>
            <a:r>
              <a:rPr lang="en-US" sz="3200" dirty="0" smtClean="0"/>
              <a:t>)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/>
              <a:t>Production, Processing, and Price risks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/>
              <a:t>Difficulty in aligning profit and development objectives 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 smtClean="0"/>
              <a:t>Time</a:t>
            </a:r>
            <a:r>
              <a:rPr lang="en-US" sz="3200" dirty="0"/>
              <a:t>: Needed to build trust, but time/cost tradeoffs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2600" dirty="0" smtClean="0"/>
          </a:p>
          <a:p>
            <a:pPr marL="321503" indent="-321503">
              <a:spcBef>
                <a:spcPts val="422"/>
              </a:spcBef>
              <a:spcAft>
                <a:spcPts val="422"/>
              </a:spcAft>
              <a:buFont typeface="Arial" panose="020B0604020202020204" pitchFamily="34" charset="0"/>
              <a:buChar char="•"/>
            </a:pPr>
            <a:endParaRPr lang="en-US" sz="1969" dirty="0">
              <a:latin typeface="MerriweatherLigh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399" y="777240"/>
            <a:ext cx="8229601" cy="83210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49818" rtl="0" eaLnBrk="1" latinLnBrk="0" hangingPunct="1">
              <a:spcBef>
                <a:spcPct val="0"/>
              </a:spcBef>
              <a:buNone/>
              <a:defRPr sz="625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2060"/>
                </a:solidFill>
              </a:rPr>
              <a:t>Key Challenges Identified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8094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882" y="1484026"/>
            <a:ext cx="8964118" cy="5417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dirty="0" smtClean="0"/>
              <a:t>Needs </a:t>
            </a:r>
            <a:r>
              <a:rPr lang="en-US" sz="2600" dirty="0"/>
              <a:t>beyond irrigation infrastructure (technology, taxation, training, markets, inputs</a:t>
            </a:r>
            <a:r>
              <a:rPr lang="en-US" sz="2600" dirty="0" smtClean="0"/>
              <a:t>)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dirty="0"/>
              <a:t>Who bears cost of supporting smallholder development</a:t>
            </a:r>
            <a:r>
              <a:rPr lang="en-US" sz="2600" dirty="0" smtClean="0"/>
              <a:t>?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Government?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Private companies?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Donors/Development partners?</a:t>
            </a:r>
            <a:endParaRPr lang="en-US" sz="2400" dirty="0"/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Smallholders? </a:t>
            </a:r>
            <a:endParaRPr lang="en-US" sz="2400" dirty="0"/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dirty="0" smtClean="0"/>
              <a:t>Institutional investment: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dirty="0" smtClean="0"/>
              <a:t>Smallholder coops/Associations play important role in </a:t>
            </a:r>
            <a:r>
              <a:rPr lang="en-US" sz="2600" dirty="0" err="1" smtClean="0"/>
              <a:t>Madibira</a:t>
            </a:r>
            <a:r>
              <a:rPr lang="en-US" sz="2600" dirty="0" smtClean="0"/>
              <a:t>, </a:t>
            </a:r>
            <a:r>
              <a:rPr lang="en-US" sz="2600" dirty="0" err="1" smtClean="0"/>
              <a:t>Kilombero</a:t>
            </a:r>
            <a:r>
              <a:rPr lang="en-US" sz="2600" dirty="0" smtClean="0"/>
              <a:t> Sugar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600" dirty="0" smtClean="0"/>
              <a:t>Recognize farmer associations as an investment</a:t>
            </a:r>
          </a:p>
          <a:p>
            <a:pPr marL="321503" indent="-321503">
              <a:spcBef>
                <a:spcPts val="422"/>
              </a:spcBef>
              <a:spcAft>
                <a:spcPts val="422"/>
              </a:spcAft>
              <a:buFont typeface="Arial" panose="020B0604020202020204" pitchFamily="34" charset="0"/>
              <a:buChar char="•"/>
            </a:pPr>
            <a:endParaRPr lang="en-US" sz="1969" dirty="0">
              <a:latin typeface="MerriweatherLigh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399" y="777240"/>
            <a:ext cx="8229601" cy="83210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49818" rtl="0" eaLnBrk="1" latinLnBrk="0" hangingPunct="1">
              <a:spcBef>
                <a:spcPct val="0"/>
              </a:spcBef>
              <a:buNone/>
              <a:defRPr sz="625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2060"/>
                </a:solidFill>
              </a:rPr>
              <a:t>Investment implications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432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9610" y="468305"/>
            <a:ext cx="8229601" cy="90192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49818" rtl="0" eaLnBrk="1" latinLnBrk="0" hangingPunct="1">
              <a:spcBef>
                <a:spcPct val="0"/>
              </a:spcBef>
              <a:buNone/>
              <a:defRPr sz="625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2060"/>
                </a:solidFill>
              </a:rPr>
              <a:t>Comparative Structure</a:t>
            </a:r>
            <a:endParaRPr lang="en-US" sz="2400" i="1" dirty="0">
              <a:solidFill>
                <a:srgbClr val="00206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896276"/>
              </p:ext>
            </p:extLst>
          </p:nvPr>
        </p:nvGraphicFramePr>
        <p:xfrm>
          <a:off x="659167" y="1066752"/>
          <a:ext cx="3942330" cy="52262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0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0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1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9785">
                  <a:extLst>
                    <a:ext uri="{9D8B030D-6E8A-4147-A177-3AD203B41FA5}">
                      <a16:colId xmlns:a16="http://schemas.microsoft.com/office/drawing/2014/main" val="2884800454"/>
                    </a:ext>
                  </a:extLst>
                </a:gridCol>
              </a:tblGrid>
              <a:tr h="44408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effectLst/>
                        </a:rPr>
                        <a:t>Activity</a:t>
                      </a:r>
                      <a:endParaRPr lang="en-US" sz="2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chemeClr val="tx2"/>
                          </a:solidFill>
                          <a:effectLst/>
                        </a:rPr>
                        <a:t>Govt</a:t>
                      </a:r>
                      <a:endParaRPr lang="en-US" sz="2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2"/>
                          </a:solidFill>
                          <a:effectLst/>
                        </a:rPr>
                        <a:t>KPL</a:t>
                      </a:r>
                      <a:endParaRPr lang="en-US" sz="2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Farmers</a:t>
                      </a:r>
                      <a:endParaRPr lang="en-US" sz="24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6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Authorization</a:t>
                      </a:r>
                      <a:endParaRPr lang="en-US" sz="2400" b="1" dirty="0">
                        <a:solidFill>
                          <a:schemeClr val="tx2"/>
                        </a:solidFill>
                        <a:effectLst/>
                        <a:latin typeface="Gill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cap="all" dirty="0" smtClean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6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Planning </a:t>
                      </a:r>
                      <a:endParaRPr lang="en-US" sz="2400" b="1" dirty="0">
                        <a:solidFill>
                          <a:schemeClr val="tx2"/>
                        </a:solidFill>
                        <a:effectLst/>
                        <a:latin typeface="Gill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r>
                        <a:rPr lang="en-US" sz="1200" kern="0" cap="all" dirty="0" smtClean="0">
                          <a:solidFill>
                            <a:schemeClr val="tx2"/>
                          </a:solidFill>
                          <a:effectLst/>
                        </a:rPr>
                        <a:t>+ </a:t>
                      </a:r>
                      <a:r>
                        <a:rPr lang="en-US" sz="1200" kern="0" cap="none" dirty="0" smtClean="0">
                          <a:solidFill>
                            <a:schemeClr val="tx2"/>
                          </a:solidFill>
                          <a:effectLst/>
                        </a:rPr>
                        <a:t>Donors</a:t>
                      </a:r>
                      <a:endParaRPr lang="en-US" sz="12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6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Financing</a:t>
                      </a:r>
                      <a:endParaRPr lang="en-US" sz="2400" b="1" dirty="0">
                        <a:solidFill>
                          <a:schemeClr val="tx2"/>
                        </a:solidFill>
                        <a:effectLst/>
                        <a:latin typeface="Gill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r>
                        <a:rPr lang="en-US" sz="1200" kern="0" cap="all" dirty="0" smtClean="0">
                          <a:solidFill>
                            <a:schemeClr val="tx2"/>
                          </a:solidFill>
                          <a:effectLst/>
                        </a:rPr>
                        <a:t>+</a:t>
                      </a:r>
                      <a:r>
                        <a:rPr lang="en-US" sz="1200" kern="0" cap="none" dirty="0" smtClean="0">
                          <a:solidFill>
                            <a:schemeClr val="tx2"/>
                          </a:solidFill>
                          <a:effectLst/>
                        </a:rPr>
                        <a:t>Donors, +MFI</a:t>
                      </a:r>
                      <a:endParaRPr lang="en-US" sz="12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System construction</a:t>
                      </a:r>
                      <a:endParaRPr lang="en-US" sz="2400" b="1" dirty="0">
                        <a:solidFill>
                          <a:schemeClr val="tx2"/>
                        </a:solidFill>
                        <a:effectLst/>
                        <a:latin typeface="Gill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6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System operation</a:t>
                      </a:r>
                      <a:endParaRPr lang="en-US" sz="2400" b="1" dirty="0">
                        <a:solidFill>
                          <a:schemeClr val="tx2"/>
                        </a:solidFill>
                        <a:effectLst/>
                        <a:latin typeface="Gill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6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System maintenance </a:t>
                      </a:r>
                      <a:endParaRPr lang="en-US" sz="2400" b="1" dirty="0">
                        <a:solidFill>
                          <a:schemeClr val="tx2"/>
                        </a:solidFill>
                        <a:effectLst/>
                        <a:latin typeface="Gill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6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On-farm construction</a:t>
                      </a:r>
                      <a:endParaRPr lang="en-US" sz="2400" b="1" dirty="0">
                        <a:solidFill>
                          <a:schemeClr val="tx2"/>
                        </a:solidFill>
                        <a:effectLst/>
                        <a:latin typeface="Gill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6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Technical advice</a:t>
                      </a:r>
                      <a:endParaRPr lang="en-US" sz="2400" b="1" dirty="0">
                        <a:solidFill>
                          <a:schemeClr val="tx2"/>
                        </a:solidFill>
                        <a:effectLst/>
                        <a:latin typeface="Gill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6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Production</a:t>
                      </a:r>
                      <a:endParaRPr lang="en-US" sz="2400" b="1" dirty="0">
                        <a:solidFill>
                          <a:schemeClr val="tx2"/>
                        </a:solidFill>
                        <a:effectLst/>
                        <a:latin typeface="Gill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0" cap="none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Unirrigated</a:t>
                      </a:r>
                      <a:endParaRPr lang="en-US" sz="1100" kern="0" cap="none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06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Processing</a:t>
                      </a:r>
                      <a:endParaRPr lang="en-US" sz="2400" b="1" dirty="0">
                        <a:solidFill>
                          <a:schemeClr val="tx2"/>
                        </a:solidFill>
                        <a:effectLst/>
                        <a:latin typeface="Gill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062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Marketing</a:t>
                      </a:r>
                      <a:endParaRPr lang="en-US" sz="2400" b="1" dirty="0">
                        <a:solidFill>
                          <a:schemeClr val="tx2"/>
                        </a:solidFill>
                        <a:effectLst/>
                        <a:latin typeface="Gill San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087242"/>
              </p:ext>
            </p:extLst>
          </p:nvPr>
        </p:nvGraphicFramePr>
        <p:xfrm>
          <a:off x="4798142" y="1066752"/>
          <a:ext cx="3126659" cy="52179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2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1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2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27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chemeClr val="tx2"/>
                          </a:solidFill>
                          <a:effectLst/>
                        </a:rPr>
                        <a:t>Govt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MAMCOS </a:t>
                      </a:r>
                      <a:endParaRPr lang="en-US" sz="16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</a:rPr>
                        <a:t>Farmers</a:t>
                      </a:r>
                      <a:endParaRPr lang="en-US" sz="20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79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2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2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2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08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2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2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2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13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r>
                        <a:rPr lang="en-US" sz="1100" b="0" kern="0" cap="all" dirty="0" smtClean="0">
                          <a:solidFill>
                            <a:schemeClr val="tx2"/>
                          </a:solidFill>
                          <a:effectLst/>
                        </a:rPr>
                        <a:t>ADB </a:t>
                      </a:r>
                      <a:r>
                        <a:rPr lang="en-US" sz="1100" b="0" kern="0" cap="none" dirty="0" smtClean="0">
                          <a:solidFill>
                            <a:schemeClr val="tx2"/>
                          </a:solidFill>
                          <a:effectLst/>
                        </a:rPr>
                        <a:t>loan</a:t>
                      </a:r>
                      <a:endParaRPr lang="en-US" sz="1400" b="0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r>
                        <a:rPr lang="en-US" sz="1100" kern="0" cap="none" dirty="0" smtClean="0">
                          <a:solidFill>
                            <a:schemeClr val="tx2"/>
                          </a:solidFill>
                          <a:effectLst/>
                        </a:rPr>
                        <a:t>Share capital</a:t>
                      </a:r>
                      <a:endParaRPr lang="en-US" sz="1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2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2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2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2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77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2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2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2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07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2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2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2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77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2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2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cap="all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964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2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2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cap="all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58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2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2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2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58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2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2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2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708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2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2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cap="all" dirty="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2400" b="1" kern="0" cap="all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32320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85855" y="890383"/>
            <a:ext cx="7483111" cy="40473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649818" rtl="0" eaLnBrk="1" latinLnBrk="0" hangingPunct="1">
              <a:spcBef>
                <a:spcPct val="0"/>
              </a:spcBef>
              <a:buNone/>
              <a:defRPr sz="625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002060"/>
                </a:solidFill>
              </a:rPr>
              <a:t>STAMP4 Irrigation: Stakeholder </a:t>
            </a:r>
            <a:r>
              <a:rPr lang="en-US" sz="2400" smtClean="0">
                <a:solidFill>
                  <a:srgbClr val="002060"/>
                </a:solidFill>
              </a:rPr>
              <a:t>Task </a:t>
            </a:r>
            <a:r>
              <a:rPr lang="en-US" sz="2400" smtClean="0">
                <a:solidFill>
                  <a:srgbClr val="002060"/>
                </a:solidFill>
              </a:rPr>
              <a:t>Alignment </a:t>
            </a:r>
            <a:r>
              <a:rPr lang="en-US" sz="2400" dirty="0" smtClean="0">
                <a:solidFill>
                  <a:srgbClr val="002060"/>
                </a:solidFill>
              </a:rPr>
              <a:t>Matrix for Irrigation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54074" t="37992" r="15000" b="12542"/>
          <a:stretch/>
        </p:blipFill>
        <p:spPr bwMode="auto">
          <a:xfrm>
            <a:off x="334297" y="1415845"/>
            <a:ext cx="8603225" cy="46408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74246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484430"/>
              </p:ext>
            </p:extLst>
          </p:nvPr>
        </p:nvGraphicFramePr>
        <p:xfrm>
          <a:off x="157320" y="737427"/>
          <a:ext cx="8839199" cy="6223813"/>
        </p:xfrm>
        <a:graphic>
          <a:graphicData uri="http://schemas.openxmlformats.org/drawingml/2006/table">
            <a:tbl>
              <a:tblPr/>
              <a:tblGrid>
                <a:gridCol w="1151688">
                  <a:extLst>
                    <a:ext uri="{9D8B030D-6E8A-4147-A177-3AD203B41FA5}">
                      <a16:colId xmlns:a16="http://schemas.microsoft.com/office/drawing/2014/main" val="2435083477"/>
                    </a:ext>
                  </a:extLst>
                </a:gridCol>
                <a:gridCol w="1151688">
                  <a:extLst>
                    <a:ext uri="{9D8B030D-6E8A-4147-A177-3AD203B41FA5}">
                      <a16:colId xmlns:a16="http://schemas.microsoft.com/office/drawing/2014/main" val="486434522"/>
                    </a:ext>
                  </a:extLst>
                </a:gridCol>
                <a:gridCol w="215940">
                  <a:extLst>
                    <a:ext uri="{9D8B030D-6E8A-4147-A177-3AD203B41FA5}">
                      <a16:colId xmlns:a16="http://schemas.microsoft.com/office/drawing/2014/main" val="3619579861"/>
                    </a:ext>
                  </a:extLst>
                </a:gridCol>
                <a:gridCol w="215940">
                  <a:extLst>
                    <a:ext uri="{9D8B030D-6E8A-4147-A177-3AD203B41FA5}">
                      <a16:colId xmlns:a16="http://schemas.microsoft.com/office/drawing/2014/main" val="1740899543"/>
                    </a:ext>
                  </a:extLst>
                </a:gridCol>
                <a:gridCol w="201546">
                  <a:extLst>
                    <a:ext uri="{9D8B030D-6E8A-4147-A177-3AD203B41FA5}">
                      <a16:colId xmlns:a16="http://schemas.microsoft.com/office/drawing/2014/main" val="330098226"/>
                    </a:ext>
                  </a:extLst>
                </a:gridCol>
                <a:gridCol w="201546">
                  <a:extLst>
                    <a:ext uri="{9D8B030D-6E8A-4147-A177-3AD203B41FA5}">
                      <a16:colId xmlns:a16="http://schemas.microsoft.com/office/drawing/2014/main" val="3847069021"/>
                    </a:ext>
                  </a:extLst>
                </a:gridCol>
                <a:gridCol w="201546">
                  <a:extLst>
                    <a:ext uri="{9D8B030D-6E8A-4147-A177-3AD203B41FA5}">
                      <a16:colId xmlns:a16="http://schemas.microsoft.com/office/drawing/2014/main" val="4007261711"/>
                    </a:ext>
                  </a:extLst>
                </a:gridCol>
                <a:gridCol w="201546">
                  <a:extLst>
                    <a:ext uri="{9D8B030D-6E8A-4147-A177-3AD203B41FA5}">
                      <a16:colId xmlns:a16="http://schemas.microsoft.com/office/drawing/2014/main" val="3720661661"/>
                    </a:ext>
                  </a:extLst>
                </a:gridCol>
                <a:gridCol w="158357">
                  <a:extLst>
                    <a:ext uri="{9D8B030D-6E8A-4147-A177-3AD203B41FA5}">
                      <a16:colId xmlns:a16="http://schemas.microsoft.com/office/drawing/2014/main" val="4192095175"/>
                    </a:ext>
                  </a:extLst>
                </a:gridCol>
                <a:gridCol w="143961">
                  <a:extLst>
                    <a:ext uri="{9D8B030D-6E8A-4147-A177-3AD203B41FA5}">
                      <a16:colId xmlns:a16="http://schemas.microsoft.com/office/drawing/2014/main" val="1647229432"/>
                    </a:ext>
                  </a:extLst>
                </a:gridCol>
                <a:gridCol w="143961">
                  <a:extLst>
                    <a:ext uri="{9D8B030D-6E8A-4147-A177-3AD203B41FA5}">
                      <a16:colId xmlns:a16="http://schemas.microsoft.com/office/drawing/2014/main" val="2055243679"/>
                    </a:ext>
                  </a:extLst>
                </a:gridCol>
                <a:gridCol w="143961">
                  <a:extLst>
                    <a:ext uri="{9D8B030D-6E8A-4147-A177-3AD203B41FA5}">
                      <a16:colId xmlns:a16="http://schemas.microsoft.com/office/drawing/2014/main" val="1573172991"/>
                    </a:ext>
                  </a:extLst>
                </a:gridCol>
                <a:gridCol w="143961">
                  <a:extLst>
                    <a:ext uri="{9D8B030D-6E8A-4147-A177-3AD203B41FA5}">
                      <a16:colId xmlns:a16="http://schemas.microsoft.com/office/drawing/2014/main" val="1976230371"/>
                    </a:ext>
                  </a:extLst>
                </a:gridCol>
                <a:gridCol w="158357">
                  <a:extLst>
                    <a:ext uri="{9D8B030D-6E8A-4147-A177-3AD203B41FA5}">
                      <a16:colId xmlns:a16="http://schemas.microsoft.com/office/drawing/2014/main" val="639610146"/>
                    </a:ext>
                  </a:extLst>
                </a:gridCol>
                <a:gridCol w="223139">
                  <a:extLst>
                    <a:ext uri="{9D8B030D-6E8A-4147-A177-3AD203B41FA5}">
                      <a16:colId xmlns:a16="http://schemas.microsoft.com/office/drawing/2014/main" val="3033584785"/>
                    </a:ext>
                  </a:extLst>
                </a:gridCol>
                <a:gridCol w="151159">
                  <a:extLst>
                    <a:ext uri="{9D8B030D-6E8A-4147-A177-3AD203B41FA5}">
                      <a16:colId xmlns:a16="http://schemas.microsoft.com/office/drawing/2014/main" val="2879581225"/>
                    </a:ext>
                  </a:extLst>
                </a:gridCol>
                <a:gridCol w="172754">
                  <a:extLst>
                    <a:ext uri="{9D8B030D-6E8A-4147-A177-3AD203B41FA5}">
                      <a16:colId xmlns:a16="http://schemas.microsoft.com/office/drawing/2014/main" val="2046949307"/>
                    </a:ext>
                  </a:extLst>
                </a:gridCol>
                <a:gridCol w="179950">
                  <a:extLst>
                    <a:ext uri="{9D8B030D-6E8A-4147-A177-3AD203B41FA5}">
                      <a16:colId xmlns:a16="http://schemas.microsoft.com/office/drawing/2014/main" val="1500497748"/>
                    </a:ext>
                  </a:extLst>
                </a:gridCol>
                <a:gridCol w="151159">
                  <a:extLst>
                    <a:ext uri="{9D8B030D-6E8A-4147-A177-3AD203B41FA5}">
                      <a16:colId xmlns:a16="http://schemas.microsoft.com/office/drawing/2014/main" val="184928440"/>
                    </a:ext>
                  </a:extLst>
                </a:gridCol>
                <a:gridCol w="244734">
                  <a:extLst>
                    <a:ext uri="{9D8B030D-6E8A-4147-A177-3AD203B41FA5}">
                      <a16:colId xmlns:a16="http://schemas.microsoft.com/office/drawing/2014/main" val="2443030728"/>
                    </a:ext>
                  </a:extLst>
                </a:gridCol>
                <a:gridCol w="172754">
                  <a:extLst>
                    <a:ext uri="{9D8B030D-6E8A-4147-A177-3AD203B41FA5}">
                      <a16:colId xmlns:a16="http://schemas.microsoft.com/office/drawing/2014/main" val="3321927832"/>
                    </a:ext>
                  </a:extLst>
                </a:gridCol>
                <a:gridCol w="172754">
                  <a:extLst>
                    <a:ext uri="{9D8B030D-6E8A-4147-A177-3AD203B41FA5}">
                      <a16:colId xmlns:a16="http://schemas.microsoft.com/office/drawing/2014/main" val="2710201232"/>
                    </a:ext>
                  </a:extLst>
                </a:gridCol>
                <a:gridCol w="172754">
                  <a:extLst>
                    <a:ext uri="{9D8B030D-6E8A-4147-A177-3AD203B41FA5}">
                      <a16:colId xmlns:a16="http://schemas.microsoft.com/office/drawing/2014/main" val="677577020"/>
                    </a:ext>
                  </a:extLst>
                </a:gridCol>
                <a:gridCol w="215940">
                  <a:extLst>
                    <a:ext uri="{9D8B030D-6E8A-4147-A177-3AD203B41FA5}">
                      <a16:colId xmlns:a16="http://schemas.microsoft.com/office/drawing/2014/main" val="1833276607"/>
                    </a:ext>
                  </a:extLst>
                </a:gridCol>
                <a:gridCol w="201546">
                  <a:extLst>
                    <a:ext uri="{9D8B030D-6E8A-4147-A177-3AD203B41FA5}">
                      <a16:colId xmlns:a16="http://schemas.microsoft.com/office/drawing/2014/main" val="3280543688"/>
                    </a:ext>
                  </a:extLst>
                </a:gridCol>
                <a:gridCol w="215940">
                  <a:extLst>
                    <a:ext uri="{9D8B030D-6E8A-4147-A177-3AD203B41FA5}">
                      <a16:colId xmlns:a16="http://schemas.microsoft.com/office/drawing/2014/main" val="1430925288"/>
                    </a:ext>
                  </a:extLst>
                </a:gridCol>
                <a:gridCol w="215940">
                  <a:extLst>
                    <a:ext uri="{9D8B030D-6E8A-4147-A177-3AD203B41FA5}">
                      <a16:colId xmlns:a16="http://schemas.microsoft.com/office/drawing/2014/main" val="1982757022"/>
                    </a:ext>
                  </a:extLst>
                </a:gridCol>
                <a:gridCol w="215940">
                  <a:extLst>
                    <a:ext uri="{9D8B030D-6E8A-4147-A177-3AD203B41FA5}">
                      <a16:colId xmlns:a16="http://schemas.microsoft.com/office/drawing/2014/main" val="1755849292"/>
                    </a:ext>
                  </a:extLst>
                </a:gridCol>
                <a:gridCol w="143961">
                  <a:extLst>
                    <a:ext uri="{9D8B030D-6E8A-4147-A177-3AD203B41FA5}">
                      <a16:colId xmlns:a16="http://schemas.microsoft.com/office/drawing/2014/main" val="4180795721"/>
                    </a:ext>
                  </a:extLst>
                </a:gridCol>
                <a:gridCol w="194347">
                  <a:extLst>
                    <a:ext uri="{9D8B030D-6E8A-4147-A177-3AD203B41FA5}">
                      <a16:colId xmlns:a16="http://schemas.microsoft.com/office/drawing/2014/main" val="3314819834"/>
                    </a:ext>
                  </a:extLst>
                </a:gridCol>
                <a:gridCol w="194347">
                  <a:extLst>
                    <a:ext uri="{9D8B030D-6E8A-4147-A177-3AD203B41FA5}">
                      <a16:colId xmlns:a16="http://schemas.microsoft.com/office/drawing/2014/main" val="3068279470"/>
                    </a:ext>
                  </a:extLst>
                </a:gridCol>
                <a:gridCol w="194347">
                  <a:extLst>
                    <a:ext uri="{9D8B030D-6E8A-4147-A177-3AD203B41FA5}">
                      <a16:colId xmlns:a16="http://schemas.microsoft.com/office/drawing/2014/main" val="4015719975"/>
                    </a:ext>
                  </a:extLst>
                </a:gridCol>
                <a:gridCol w="194347">
                  <a:extLst>
                    <a:ext uri="{9D8B030D-6E8A-4147-A177-3AD203B41FA5}">
                      <a16:colId xmlns:a16="http://schemas.microsoft.com/office/drawing/2014/main" val="3269300287"/>
                    </a:ext>
                  </a:extLst>
                </a:gridCol>
                <a:gridCol w="187149">
                  <a:extLst>
                    <a:ext uri="{9D8B030D-6E8A-4147-A177-3AD203B41FA5}">
                      <a16:colId xmlns:a16="http://schemas.microsoft.com/office/drawing/2014/main" val="4209030397"/>
                    </a:ext>
                  </a:extLst>
                </a:gridCol>
                <a:gridCol w="208744">
                  <a:extLst>
                    <a:ext uri="{9D8B030D-6E8A-4147-A177-3AD203B41FA5}">
                      <a16:colId xmlns:a16="http://schemas.microsoft.com/office/drawing/2014/main" val="3702834166"/>
                    </a:ext>
                  </a:extLst>
                </a:gridCol>
                <a:gridCol w="179950">
                  <a:extLst>
                    <a:ext uri="{9D8B030D-6E8A-4147-A177-3AD203B41FA5}">
                      <a16:colId xmlns:a16="http://schemas.microsoft.com/office/drawing/2014/main" val="150687682"/>
                    </a:ext>
                  </a:extLst>
                </a:gridCol>
                <a:gridCol w="201546">
                  <a:extLst>
                    <a:ext uri="{9D8B030D-6E8A-4147-A177-3AD203B41FA5}">
                      <a16:colId xmlns:a16="http://schemas.microsoft.com/office/drawing/2014/main" val="3828271286"/>
                    </a:ext>
                  </a:extLst>
                </a:gridCol>
              </a:tblGrid>
              <a:tr h="466321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Activity</a:t>
                      </a:r>
                    </a:p>
                  </a:txBody>
                  <a:tcPr marL="2851" marR="2851" marT="28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</a:t>
                      </a:r>
                    </a:p>
                  </a:txBody>
                  <a:tcPr marL="2851" marR="2851" marT="285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Basin Water Authority</a:t>
                      </a:r>
                    </a:p>
                  </a:txBody>
                  <a:tcPr marL="2851" marR="2851" marT="2851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Ministry of Water</a:t>
                      </a:r>
                    </a:p>
                  </a:txBody>
                  <a:tcPr marL="2851" marR="2851" marT="285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NIRC Natnl Irrig Commis</a:t>
                      </a:r>
                    </a:p>
                  </a:txBody>
                  <a:tcPr marL="2851" marR="2851" marT="285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Ministry of Ariculture</a:t>
                      </a:r>
                    </a:p>
                  </a:txBody>
                  <a:tcPr marL="2851" marR="2851" marT="285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TZ Fertilizer Authority</a:t>
                      </a:r>
                    </a:p>
                  </a:txBody>
                  <a:tcPr marL="2851" marR="2851" marT="285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Tropical Pest Research Institute</a:t>
                      </a:r>
                    </a:p>
                  </a:txBody>
                  <a:tcPr marL="2851" marR="2851" marT="285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SAGCOT</a:t>
                      </a:r>
                    </a:p>
                  </a:txBody>
                  <a:tcPr marL="2851" marR="2851" marT="285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NEMC</a:t>
                      </a:r>
                    </a:p>
                  </a:txBody>
                  <a:tcPr marL="2851" marR="2851" marT="285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Min. of Land</a:t>
                      </a:r>
                    </a:p>
                  </a:txBody>
                  <a:tcPr marL="2851" marR="2851" marT="285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Sugar Board</a:t>
                      </a:r>
                    </a:p>
                  </a:txBody>
                  <a:tcPr marL="2851" marR="2851" marT="285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TBS/TFDA</a:t>
                      </a:r>
                    </a:p>
                  </a:txBody>
                  <a:tcPr marL="2851" marR="2851" marT="285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TIC</a:t>
                      </a:r>
                    </a:p>
                  </a:txBody>
                  <a:tcPr marL="2851" marR="2851" marT="285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Dt Ag Research and Extension </a:t>
                      </a:r>
                    </a:p>
                  </a:txBody>
                  <a:tcPr marL="2851" marR="2851" marT="285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TANESCO</a:t>
                      </a:r>
                    </a:p>
                  </a:txBody>
                  <a:tcPr marL="2851" marR="2851" marT="285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TANAPA</a:t>
                      </a:r>
                    </a:p>
                  </a:txBody>
                  <a:tcPr marL="2851" marR="2851" marT="285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Commissioner of Lands</a:t>
                      </a:r>
                    </a:p>
                  </a:txBody>
                  <a:tcPr marL="2851" marR="2851" marT="285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LGA</a:t>
                      </a:r>
                    </a:p>
                  </a:txBody>
                  <a:tcPr marL="2851" marR="2851" marT="285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Bagomoyo Sugar</a:t>
                      </a:r>
                    </a:p>
                  </a:txBody>
                  <a:tcPr marL="2851" marR="2851" marT="2851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Consultant </a:t>
                      </a:r>
                    </a:p>
                  </a:txBody>
                  <a:tcPr marL="2851" marR="2851" marT="285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Contractor</a:t>
                      </a:r>
                    </a:p>
                  </a:txBody>
                  <a:tcPr marL="2851" marR="2851" marT="285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Agro-chemical suppliers</a:t>
                      </a:r>
                    </a:p>
                  </a:txBody>
                  <a:tcPr marL="2851" marR="2851" marT="285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Irrigators' Organization</a:t>
                      </a:r>
                    </a:p>
                  </a:txBody>
                  <a:tcPr marL="2851" marR="2851" marT="2851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Outgrowers</a:t>
                      </a:r>
                    </a:p>
                  </a:txBody>
                  <a:tcPr marL="2851" marR="2851" marT="285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affected people</a:t>
                      </a:r>
                    </a:p>
                  </a:txBody>
                  <a:tcPr marL="2851" marR="2851" marT="285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Village leaders</a:t>
                      </a:r>
                    </a:p>
                  </a:txBody>
                  <a:tcPr marL="2851" marR="2851" marT="285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Farmers in villages</a:t>
                      </a:r>
                    </a:p>
                  </a:txBody>
                  <a:tcPr marL="2851" marR="2851" marT="285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</a:t>
                      </a:r>
                    </a:p>
                  </a:txBody>
                  <a:tcPr marL="2851" marR="2851" marT="2851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Microfinance  Provider</a:t>
                      </a:r>
                    </a:p>
                  </a:txBody>
                  <a:tcPr marL="2851" marR="2851" marT="285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Egyptian backer</a:t>
                      </a:r>
                    </a:p>
                  </a:txBody>
                  <a:tcPr marL="2851" marR="2851" marT="285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AFDB</a:t>
                      </a:r>
                    </a:p>
                  </a:txBody>
                  <a:tcPr marL="2851" marR="2851" marT="285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IFAD</a:t>
                      </a:r>
                    </a:p>
                  </a:txBody>
                  <a:tcPr marL="2851" marR="2851" marT="285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Mlingano Research Institute</a:t>
                      </a:r>
                    </a:p>
                  </a:txBody>
                  <a:tcPr marL="2851" marR="2851" marT="285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Kibaha Sugar Research Institute</a:t>
                      </a:r>
                    </a:p>
                  </a:txBody>
                  <a:tcPr marL="2851" marR="2851" marT="285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B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NGO</a:t>
                      </a:r>
                    </a:p>
                  </a:txBody>
                  <a:tcPr marL="2851" marR="2851" marT="285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Environment NGO</a:t>
                      </a:r>
                    </a:p>
                  </a:txBody>
                  <a:tcPr marL="2851" marR="2851" marT="2851" marB="0" vert="vert27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410381"/>
                  </a:ext>
                </a:extLst>
              </a:tr>
              <a:tr h="2039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Feasability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Assessments: Enviro and Social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F, C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169181"/>
                  </a:ext>
                </a:extLst>
              </a:tr>
              <a:tr h="1204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Soil and Water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F,C,A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428561"/>
                  </a:ext>
                </a:extLst>
              </a:tr>
              <a:tr h="12876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Authorization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Land Rights (acquisition)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38058"/>
                  </a:ext>
                </a:extLst>
              </a:tr>
              <a:tr h="128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Water Usage Permits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C, I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824625"/>
                  </a:ext>
                </a:extLst>
              </a:tr>
              <a:tr h="128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Water Quality 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C,I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10664"/>
                  </a:ext>
                </a:extLst>
              </a:tr>
              <a:tr h="1287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Financing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Loan Contracts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679381"/>
                  </a:ext>
                </a:extLst>
              </a:tr>
              <a:tr h="1287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Headworks &amp; nuclear farm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973511"/>
                  </a:ext>
                </a:extLst>
              </a:tr>
              <a:tr h="2039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On-farm irrigation (outgrowers)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R, F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41343"/>
                  </a:ext>
                </a:extLst>
              </a:tr>
              <a:tr h="1287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5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Land Clearing and Levelling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911548"/>
                  </a:ext>
                </a:extLst>
              </a:tr>
              <a:tr h="128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5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System construction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018636"/>
                  </a:ext>
                </a:extLst>
              </a:tr>
              <a:tr h="1287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Capacity building for O&amp;M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646556"/>
                  </a:ext>
                </a:extLst>
              </a:tr>
              <a:tr h="128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5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System operation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673312"/>
                  </a:ext>
                </a:extLst>
              </a:tr>
              <a:tr h="2157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Maintenance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5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System maintenance  (including drainage) 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804760"/>
                  </a:ext>
                </a:extLst>
              </a:tr>
              <a:tr h="1461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Monitoring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5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Water Use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150688"/>
                  </a:ext>
                </a:extLst>
              </a:tr>
              <a:tr h="1204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5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Fee Collection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6443494"/>
                  </a:ext>
                </a:extLst>
              </a:tr>
              <a:tr h="1204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Technical Advice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Advice on irrigation practices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017960"/>
                  </a:ext>
                </a:extLst>
              </a:tr>
              <a:tr h="128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Advice on ag practices 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1" marR="2851" marT="28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1" marR="2851" marT="28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1" marR="2851" marT="28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1" marR="2851" marT="28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1" marR="2851" marT="28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1" marR="2851" marT="28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1" marR="2851" marT="28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1" marR="2851" marT="28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1" marR="2851" marT="28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1" marR="2851" marT="28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1" marR="2851" marT="28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1" marR="2851" marT="28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1" marR="2851" marT="28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1" marR="2851" marT="28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1" marR="2851" marT="28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1" marR="2851" marT="28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1" marR="2851" marT="28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1" marR="2851" marT="28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1" marR="2851" marT="28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1" marR="2851" marT="28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1" marR="2851" marT="28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1" marR="2851" marT="28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1" marR="2851" marT="28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1" marR="2851" marT="28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1" marR="2851" marT="28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1" marR="2851" marT="28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1" marR="2851" marT="28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1" marR="2851" marT="28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1" marR="2851" marT="28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1" marR="2851" marT="28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1" marR="2851" marT="28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1" marR="2851" marT="28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1" marR="2851" marT="28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1" marR="2851" marT="28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51" marR="2851" marT="28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9859873"/>
                  </a:ext>
                </a:extLst>
              </a:tr>
              <a:tr h="1204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Inputs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Seedlings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C,A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914967"/>
                  </a:ext>
                </a:extLst>
              </a:tr>
              <a:tr h="2039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Fertilizer, Other agrochemicals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134490"/>
                  </a:ext>
                </a:extLst>
              </a:tr>
              <a:tr h="128760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Production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Planting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85627"/>
                  </a:ext>
                </a:extLst>
              </a:tr>
              <a:tr h="128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Irrigating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3210249"/>
                  </a:ext>
                </a:extLst>
              </a:tr>
              <a:tr h="128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Weeding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9341890"/>
                  </a:ext>
                </a:extLst>
              </a:tr>
              <a:tr h="128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Harvesting   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5885010"/>
                  </a:ext>
                </a:extLst>
              </a:tr>
              <a:tr h="20392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Processing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Product (processing/packaging) 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892804"/>
                  </a:ext>
                </a:extLst>
              </a:tr>
              <a:tr h="128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Quality assurance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391040"/>
                  </a:ext>
                </a:extLst>
              </a:tr>
              <a:tr h="1204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Marketing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Marketing produce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4136985"/>
                  </a:ext>
                </a:extLst>
              </a:tr>
              <a:tr h="1204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5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On-farm works (outgrowers)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0581823"/>
                  </a:ext>
                </a:extLst>
              </a:tr>
              <a:tr h="1204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Technical Advice (Outgrowers)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Advice on irrigation practices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6266274"/>
                  </a:ext>
                </a:extLst>
              </a:tr>
              <a:tr h="1894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Advice on ag practices (outgrow) 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916722"/>
                  </a:ext>
                </a:extLst>
              </a:tr>
              <a:tr h="1204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Financing Production (Outgrowers)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Financing inputs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355844"/>
                  </a:ext>
                </a:extLst>
              </a:tr>
              <a:tr h="1635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41723"/>
                  </a:ext>
                </a:extLst>
              </a:tr>
              <a:tr h="12040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Inputs (Outgrowers)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Seedlings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1537114"/>
                  </a:ext>
                </a:extLst>
              </a:tr>
              <a:tr h="2039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Fertilizer, Other agrochemicals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7733690"/>
                  </a:ext>
                </a:extLst>
              </a:tr>
              <a:tr h="120408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Production (Outgrowers)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Planting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2973"/>
                  </a:ext>
                </a:extLst>
              </a:tr>
              <a:tr h="1204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Irrigating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9419031"/>
                  </a:ext>
                </a:extLst>
              </a:tr>
              <a:tr h="1204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Weeding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384949"/>
                  </a:ext>
                </a:extLst>
              </a:tr>
              <a:tr h="1204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Harvesting   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3987837"/>
                  </a:ext>
                </a:extLst>
              </a:tr>
              <a:tr h="20392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Processing (Outgrowers)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Product (processing/packaging) 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053791"/>
                  </a:ext>
                </a:extLst>
              </a:tr>
              <a:tr h="1204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Quality assurance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973471"/>
                  </a:ext>
                </a:extLst>
              </a:tr>
              <a:tr h="201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Marketing (Outgrowers)</a:t>
                      </a:r>
                    </a:p>
                  </a:txBody>
                  <a:tcPr marL="2851" marR="2851" marT="28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Marketing produce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51" marR="2851" marT="28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793624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970"/>
            <a:ext cx="8229600" cy="832514"/>
          </a:xfrm>
        </p:spPr>
        <p:txBody>
          <a:bodyPr/>
          <a:lstStyle/>
          <a:p>
            <a:r>
              <a:rPr lang="en-US" dirty="0" err="1" smtClean="0"/>
              <a:t>Bagamoyo</a:t>
            </a:r>
            <a:r>
              <a:rPr lang="en-US" dirty="0" smtClean="0"/>
              <a:t> 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942319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4636"/>
            <a:ext cx="8229600" cy="907972"/>
          </a:xfrm>
        </p:spPr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471" y="1462608"/>
            <a:ext cx="8421329" cy="4983162"/>
          </a:xfrm>
        </p:spPr>
        <p:txBody>
          <a:bodyPr>
            <a:normAutofit/>
          </a:bodyPr>
          <a:lstStyle/>
          <a:p>
            <a:r>
              <a:rPr lang="en-US" dirty="0" smtClean="0"/>
              <a:t>Sharing of costs, benefits, risks</a:t>
            </a:r>
          </a:p>
          <a:p>
            <a:pPr lvl="1"/>
            <a:r>
              <a:rPr lang="en-US" sz="2400" dirty="0" smtClean="0"/>
              <a:t>Is irrigation likely to be </a:t>
            </a:r>
            <a:r>
              <a:rPr lang="en-US" sz="2400" dirty="0"/>
              <a:t>profitable for investors? For smallholders?</a:t>
            </a:r>
          </a:p>
          <a:p>
            <a:pPr lvl="1"/>
            <a:r>
              <a:rPr lang="en-US" sz="2401" dirty="0" smtClean="0"/>
              <a:t>Logic for state investment in irrigation as a public good, less for private sector.</a:t>
            </a:r>
          </a:p>
          <a:p>
            <a:r>
              <a:rPr lang="en-US" dirty="0" smtClean="0"/>
              <a:t>“</a:t>
            </a:r>
            <a:r>
              <a:rPr lang="en-US" dirty="0"/>
              <a:t>Beyond panaceas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Need to engage with complexity</a:t>
            </a:r>
          </a:p>
          <a:p>
            <a:pPr lvl="1"/>
            <a:r>
              <a:rPr lang="en-US" dirty="0" smtClean="0"/>
              <a:t>Tools </a:t>
            </a:r>
            <a:r>
              <a:rPr lang="en-US" dirty="0"/>
              <a:t>for understanding complex </a:t>
            </a:r>
            <a:r>
              <a:rPr lang="en-US" dirty="0" smtClean="0"/>
              <a:t>arrangements</a:t>
            </a:r>
          </a:p>
          <a:p>
            <a:pPr lvl="1"/>
            <a:r>
              <a:rPr lang="en-US" dirty="0"/>
              <a:t>Range of options for “PPP” arrangements</a:t>
            </a:r>
          </a:p>
          <a:p>
            <a:pPr lvl="2"/>
            <a:r>
              <a:rPr lang="en-US" dirty="0" smtClean="0"/>
              <a:t>Many “private sector” options; </a:t>
            </a:r>
            <a:r>
              <a:rPr lang="en-US" dirty="0" err="1" smtClean="0"/>
              <a:t>Smallhoders</a:t>
            </a:r>
            <a:r>
              <a:rPr lang="en-US" dirty="0" smtClean="0"/>
              <a:t> as investors?</a:t>
            </a:r>
          </a:p>
          <a:p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9636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8087"/>
            <a:ext cx="8229600" cy="857199"/>
          </a:xfrm>
        </p:spPr>
        <p:txBody>
          <a:bodyPr/>
          <a:lstStyle/>
          <a:p>
            <a:r>
              <a:rPr lang="en-US" dirty="0" smtClean="0"/>
              <a:t>Overview of PPPs for Irrigation in Tanzania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645" y="1956618"/>
            <a:ext cx="8829368" cy="44841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PPPs as response to National Irrigation Master Plan and low level of “improved” irrigation compared to estimated potential (&lt;1%)</a:t>
            </a:r>
          </a:p>
          <a:p>
            <a:r>
              <a:rPr lang="en-US" dirty="0" smtClean="0"/>
              <a:t>Irrigation PPPs part of SAGCOT</a:t>
            </a:r>
          </a:p>
          <a:p>
            <a:r>
              <a:rPr lang="en-US" dirty="0" smtClean="0"/>
              <a:t>Private </a:t>
            </a:r>
            <a:r>
              <a:rPr lang="en-US" dirty="0"/>
              <a:t>sector </a:t>
            </a:r>
            <a:r>
              <a:rPr lang="en-US" dirty="0" smtClean="0"/>
              <a:t>seen </a:t>
            </a:r>
            <a:r>
              <a:rPr lang="en-US" dirty="0"/>
              <a:t>as “a catalyst for new ideas and technologies so other farmers benefit from higher productivity and market access</a:t>
            </a:r>
            <a:r>
              <a:rPr lang="en-US" dirty="0" smtClean="0"/>
              <a:t>.”</a:t>
            </a:r>
          </a:p>
          <a:p>
            <a:r>
              <a:rPr lang="en-US" dirty="0"/>
              <a:t>Irrigation PPPs </a:t>
            </a:r>
            <a:r>
              <a:rPr lang="en-US" dirty="0" smtClean="0"/>
              <a:t>require </a:t>
            </a:r>
            <a:r>
              <a:rPr lang="en-US" dirty="0"/>
              <a:t>more than irrigation: whole value chain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1355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0773"/>
            <a:ext cx="8229600" cy="934065"/>
          </a:xfrm>
        </p:spPr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9892395"/>
              </p:ext>
            </p:extLst>
          </p:nvPr>
        </p:nvGraphicFramePr>
        <p:xfrm>
          <a:off x="457201" y="1189703"/>
          <a:ext cx="8440994" cy="526033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523187">
                  <a:extLst>
                    <a:ext uri="{9D8B030D-6E8A-4147-A177-3AD203B41FA5}">
                      <a16:colId xmlns:a16="http://schemas.microsoft.com/office/drawing/2014/main" val="668337130"/>
                    </a:ext>
                  </a:extLst>
                </a:gridCol>
                <a:gridCol w="2300647">
                  <a:extLst>
                    <a:ext uri="{9D8B030D-6E8A-4147-A177-3AD203B41FA5}">
                      <a16:colId xmlns:a16="http://schemas.microsoft.com/office/drawing/2014/main" val="1040047600"/>
                    </a:ext>
                  </a:extLst>
                </a:gridCol>
                <a:gridCol w="2300647">
                  <a:extLst>
                    <a:ext uri="{9D8B030D-6E8A-4147-A177-3AD203B41FA5}">
                      <a16:colId xmlns:a16="http://schemas.microsoft.com/office/drawing/2014/main" val="1150749128"/>
                    </a:ext>
                  </a:extLst>
                </a:gridCol>
                <a:gridCol w="2316513">
                  <a:extLst>
                    <a:ext uri="{9D8B030D-6E8A-4147-A177-3AD203B41FA5}">
                      <a16:colId xmlns:a16="http://schemas.microsoft.com/office/drawing/2014/main" val="1414154626"/>
                    </a:ext>
                  </a:extLst>
                </a:gridCol>
              </a:tblGrid>
              <a:tr h="17446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Case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Kilombero</a:t>
                      </a:r>
                      <a:r>
                        <a:rPr lang="en-US" sz="2400" dirty="0">
                          <a:effectLst/>
                        </a:rPr>
                        <a:t> Plantation Limited (KPL)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Madibira</a:t>
                      </a:r>
                      <a:r>
                        <a:rPr lang="en-US" sz="2400" dirty="0">
                          <a:effectLst/>
                        </a:rPr>
                        <a:t> Smallholder Agricultural Development Project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Kilombero Sugar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5389114"/>
                  </a:ext>
                </a:extLst>
              </a:tr>
              <a:tr h="5641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Crop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Rice, maize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Rice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Sugarcane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1030176"/>
                  </a:ext>
                </a:extLst>
              </a:tr>
              <a:tr h="11543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Size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5818 ha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(3,000 ha with irrigation)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5,634 ha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(3,000 with irrigation)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12,000  ha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6712350"/>
                  </a:ext>
                </a:extLst>
              </a:tr>
              <a:tr h="11543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Modality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Irrigated core estate with unirrigated outgrowers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Farmer cooperative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Irrigated core estate with unirrigated </a:t>
                      </a:r>
                      <a:r>
                        <a:rPr lang="en-US" sz="2400" dirty="0" err="1">
                          <a:effectLst/>
                        </a:rPr>
                        <a:t>outgrowers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2710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0213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9468"/>
            <a:ext cx="8229600" cy="608169"/>
          </a:xfrm>
        </p:spPr>
        <p:txBody>
          <a:bodyPr/>
          <a:lstStyle/>
          <a:p>
            <a:r>
              <a:rPr lang="en-US" sz="3600" dirty="0" smtClean="0">
                <a:solidFill>
                  <a:srgbClr val="002060"/>
                </a:solidFill>
              </a:rPr>
              <a:t>      </a:t>
            </a:r>
            <a:r>
              <a:rPr lang="en-US" sz="3600" dirty="0" err="1" smtClean="0">
                <a:solidFill>
                  <a:srgbClr val="002060"/>
                </a:solidFill>
              </a:rPr>
              <a:t>Kilombero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>
                <a:solidFill>
                  <a:srgbClr val="002060"/>
                </a:solidFill>
              </a:rPr>
              <a:t>Plantations Ltd (rice scheme)</a:t>
            </a:r>
            <a:r>
              <a:rPr lang="en-US" sz="3200" i="1" dirty="0">
                <a:solidFill>
                  <a:srgbClr val="002060"/>
                </a:solidFill>
              </a:rPr>
              <a:t/>
            </a:r>
            <a:br>
              <a:rPr lang="en-US" sz="3200" i="1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5511"/>
          </a:xfrm>
        </p:spPr>
        <p:txBody>
          <a:bodyPr>
            <a:normAutofit/>
          </a:bodyPr>
          <a:lstStyle/>
          <a:p>
            <a:r>
              <a:rPr lang="en-US" sz="2800" dirty="0"/>
              <a:t>F</a:t>
            </a:r>
            <a:r>
              <a:rPr lang="en-US" sz="2800" dirty="0" smtClean="0"/>
              <a:t>ertile </a:t>
            </a:r>
            <a:r>
              <a:rPr lang="en-US" sz="2800" dirty="0" err="1"/>
              <a:t>Kilombero</a:t>
            </a:r>
            <a:r>
              <a:rPr lang="en-US" sz="2800" dirty="0"/>
              <a:t> </a:t>
            </a:r>
            <a:r>
              <a:rPr lang="en-US" sz="2800" dirty="0" smtClean="0"/>
              <a:t>valley, good for </a:t>
            </a:r>
            <a:r>
              <a:rPr lang="en-US" sz="2800" dirty="0"/>
              <a:t>rice </a:t>
            </a:r>
            <a:r>
              <a:rPr lang="en-US" sz="2800" dirty="0" smtClean="0"/>
              <a:t>farming</a:t>
            </a:r>
          </a:p>
          <a:p>
            <a:r>
              <a:rPr lang="en-US" sz="2800" dirty="0" smtClean="0"/>
              <a:t>Redevelop </a:t>
            </a:r>
            <a:r>
              <a:rPr lang="en-US" sz="2800" dirty="0" err="1" smtClean="0"/>
              <a:t>Mngeta</a:t>
            </a:r>
            <a:r>
              <a:rPr lang="en-US" sz="2800" dirty="0" smtClean="0"/>
              <a:t> </a:t>
            </a:r>
            <a:r>
              <a:rPr lang="en-US" sz="2800" dirty="0"/>
              <a:t>Farm</a:t>
            </a:r>
            <a:r>
              <a:rPr lang="en-US" sz="2800" dirty="0" smtClean="0"/>
              <a:t>, joint </a:t>
            </a:r>
            <a:r>
              <a:rPr lang="en-US" sz="2800" dirty="0"/>
              <a:t>venture </a:t>
            </a:r>
            <a:r>
              <a:rPr lang="en-US" sz="2800" dirty="0" err="1" smtClean="0"/>
              <a:t>betw</a:t>
            </a:r>
            <a:r>
              <a:rPr lang="en-US" sz="2800" dirty="0" smtClean="0"/>
              <a:t> </a:t>
            </a:r>
            <a:r>
              <a:rPr lang="en-US" sz="2800" dirty="0"/>
              <a:t>North Korea and </a:t>
            </a:r>
            <a:r>
              <a:rPr lang="en-US" sz="2800" dirty="0" smtClean="0"/>
              <a:t>Tanzania started mid-1980s</a:t>
            </a:r>
          </a:p>
          <a:p>
            <a:r>
              <a:rPr lang="en-US" sz="2800" dirty="0" smtClean="0"/>
              <a:t>2007 KPL PPP </a:t>
            </a:r>
            <a:r>
              <a:rPr lang="en-US" sz="2800" dirty="0" err="1" smtClean="0"/>
              <a:t>betw</a:t>
            </a:r>
            <a:r>
              <a:rPr lang="en-US" sz="2800" dirty="0" smtClean="0"/>
              <a:t> </a:t>
            </a:r>
            <a:r>
              <a:rPr lang="en-US" sz="2800" dirty="0"/>
              <a:t>Rufiji Basin Development Authority (RUBADA) and </a:t>
            </a:r>
            <a:r>
              <a:rPr lang="en-US" sz="2800" dirty="0" err="1" smtClean="0"/>
              <a:t>Agrica</a:t>
            </a:r>
            <a:r>
              <a:rPr lang="en-US" sz="2800" dirty="0" smtClean="0"/>
              <a:t> </a:t>
            </a:r>
            <a:r>
              <a:rPr lang="en-US" sz="2400" dirty="0" smtClean="0"/>
              <a:t>(UK co, investors from </a:t>
            </a:r>
            <a:r>
              <a:rPr lang="en-US" sz="2400" dirty="0" err="1" smtClean="0"/>
              <a:t>Norfund</a:t>
            </a:r>
            <a:r>
              <a:rPr lang="en-US" sz="2400" dirty="0"/>
              <a:t>, Capricorn Investment Group, and African Agricultural </a:t>
            </a:r>
            <a:r>
              <a:rPr lang="en-US" sz="2400" dirty="0" smtClean="0"/>
              <a:t>Capital)</a:t>
            </a:r>
            <a:r>
              <a:rPr lang="en-US" sz="2800" dirty="0" smtClean="0"/>
              <a:t> </a:t>
            </a:r>
            <a:r>
              <a:rPr lang="en-US" sz="2400" dirty="0" smtClean="0"/>
              <a:t>+ </a:t>
            </a:r>
            <a:r>
              <a:rPr lang="en-US" sz="2400" dirty="0" err="1" smtClean="0"/>
              <a:t>DfID</a:t>
            </a:r>
            <a:r>
              <a:rPr lang="en-US" sz="2400" dirty="0" smtClean="0"/>
              <a:t>,  USAID, JICA support</a:t>
            </a:r>
            <a:endParaRPr lang="en-US" sz="2800" dirty="0" smtClean="0"/>
          </a:p>
          <a:p>
            <a:r>
              <a:rPr lang="en-US" sz="2800" dirty="0" smtClean="0"/>
              <a:t>5818 ha estate; 1430 ha irrigated</a:t>
            </a:r>
            <a:r>
              <a:rPr lang="en-US" sz="2800" dirty="0"/>
              <a:t>, 3000 by 2016</a:t>
            </a:r>
          </a:p>
          <a:p>
            <a:r>
              <a:rPr lang="en-US" sz="2800" dirty="0" smtClean="0"/>
              <a:t>3200 </a:t>
            </a:r>
            <a:r>
              <a:rPr lang="en-US" sz="2800" dirty="0" err="1" smtClean="0"/>
              <a:t>outgrower</a:t>
            </a:r>
            <a:r>
              <a:rPr lang="en-US" sz="2800" dirty="0" smtClean="0"/>
              <a:t> farmers not irrigated but get SRI advice, link to inputs and microfinance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445, 986 ha of arable land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442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269" y="604422"/>
            <a:ext cx="8229600" cy="1143000"/>
          </a:xfrm>
        </p:spPr>
        <p:txBody>
          <a:bodyPr/>
          <a:lstStyle/>
          <a:p>
            <a:r>
              <a:rPr lang="en-US" dirty="0" smtClean="0"/>
              <a:t>KPL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8159"/>
            <a:ext cx="8229600" cy="5097744"/>
          </a:xfrm>
        </p:spPr>
        <p:txBody>
          <a:bodyPr/>
          <a:lstStyle/>
          <a:p>
            <a:r>
              <a:rPr lang="en-US" dirty="0" smtClean="0"/>
              <a:t>Land tenure: Former state farm re-occupied, compensation to vacate, tensions with community</a:t>
            </a:r>
          </a:p>
          <a:p>
            <a:r>
              <a:rPr lang="en-US" dirty="0" smtClean="0"/>
              <a:t>Price volatility: company and farmers losing out</a:t>
            </a:r>
          </a:p>
          <a:p>
            <a:r>
              <a:rPr lang="en-US" dirty="0" smtClean="0"/>
              <a:t>Taxation policy on imported equipment </a:t>
            </a:r>
          </a:p>
          <a:p>
            <a:r>
              <a:rPr lang="en-US" dirty="0" smtClean="0"/>
              <a:t>Multiple viewpoints, “realities”, blame 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269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694"/>
            <a:ext cx="8229600" cy="952943"/>
          </a:xfrm>
        </p:spPr>
        <p:txBody>
          <a:bodyPr/>
          <a:lstStyle/>
          <a:p>
            <a:r>
              <a:rPr lang="en-US" sz="3600" dirty="0" smtClean="0">
                <a:solidFill>
                  <a:srgbClr val="002060"/>
                </a:solidFill>
              </a:rPr>
              <a:t>      </a:t>
            </a:r>
            <a:r>
              <a:rPr lang="en-US" sz="3600" dirty="0" err="1" smtClean="0">
                <a:solidFill>
                  <a:srgbClr val="002060"/>
                </a:solidFill>
              </a:rPr>
              <a:t>Netmapping</a:t>
            </a:r>
            <a:r>
              <a:rPr lang="en-US" sz="3200" i="1" dirty="0">
                <a:solidFill>
                  <a:srgbClr val="002060"/>
                </a:solidFill>
              </a:rPr>
              <a:t/>
            </a:r>
            <a:br>
              <a:rPr lang="en-US" sz="3200" i="1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39252"/>
            <a:ext cx="8229600" cy="498691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Overall:</a:t>
            </a:r>
            <a:r>
              <a:rPr lang="en-US" i="1" dirty="0" err="1" smtClean="0"/>
              <a:t>Who</a:t>
            </a:r>
            <a:r>
              <a:rPr lang="en-US" i="1" dirty="0" smtClean="0"/>
              <a:t> </a:t>
            </a:r>
            <a:r>
              <a:rPr lang="en-US" i="1" dirty="0"/>
              <a:t>influences </a:t>
            </a:r>
            <a:r>
              <a:rPr lang="en-US" i="1" dirty="0" smtClean="0"/>
              <a:t>Public </a:t>
            </a:r>
            <a:r>
              <a:rPr lang="en-US" i="1" dirty="0"/>
              <a:t>Private Partnership for Irrigation in </a:t>
            </a:r>
            <a:r>
              <a:rPr lang="en-US" i="1" dirty="0" smtClean="0"/>
              <a:t>xxx?</a:t>
            </a:r>
            <a:endParaRPr lang="en-US" dirty="0"/>
          </a:p>
          <a:p>
            <a:r>
              <a:rPr lang="en-US" b="1" dirty="0" smtClean="0"/>
              <a:t>Links</a:t>
            </a:r>
            <a:r>
              <a:rPr lang="en-US" b="1" dirty="0"/>
              <a:t>: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i="1" dirty="0"/>
              <a:t>T</a:t>
            </a:r>
            <a:r>
              <a:rPr lang="en-US" i="1" dirty="0" smtClean="0"/>
              <a:t>echnical </a:t>
            </a:r>
            <a:r>
              <a:rPr lang="en-US" i="1" dirty="0"/>
              <a:t>advice </a:t>
            </a:r>
            <a:endParaRPr lang="en-US" i="1" dirty="0" smtClean="0"/>
          </a:p>
          <a:p>
            <a:pPr lvl="1"/>
            <a:r>
              <a:rPr lang="en-US" i="1" dirty="0" smtClean="0"/>
              <a:t>Funding </a:t>
            </a:r>
          </a:p>
          <a:p>
            <a:pPr lvl="1"/>
            <a:r>
              <a:rPr lang="en-US" i="1" dirty="0" smtClean="0"/>
              <a:t>Inputs </a:t>
            </a:r>
          </a:p>
          <a:p>
            <a:pPr lvl="1"/>
            <a:r>
              <a:rPr lang="en-US" i="1" dirty="0" smtClean="0"/>
              <a:t>Formal </a:t>
            </a:r>
            <a:r>
              <a:rPr lang="en-US" i="1" dirty="0"/>
              <a:t>oversight </a:t>
            </a:r>
            <a:endParaRPr lang="en-US" i="1" dirty="0" smtClean="0"/>
          </a:p>
          <a:p>
            <a:pPr lvl="1"/>
            <a:r>
              <a:rPr lang="en-US" i="1" dirty="0" smtClean="0"/>
              <a:t>Political/ </a:t>
            </a:r>
            <a:r>
              <a:rPr lang="en-US" i="1" dirty="0"/>
              <a:t>social </a:t>
            </a:r>
            <a:endParaRPr lang="en-US" i="1" dirty="0" smtClean="0"/>
          </a:p>
          <a:p>
            <a:pPr marL="456953" lvl="1" indent="0">
              <a:buNone/>
            </a:pPr>
            <a:r>
              <a:rPr lang="en-US" i="1" dirty="0" smtClean="0"/>
              <a:t>influences </a:t>
            </a:r>
            <a:r>
              <a:rPr lang="en-US" dirty="0"/>
              <a:t> </a:t>
            </a:r>
          </a:p>
          <a:p>
            <a:r>
              <a:rPr lang="en-US" b="1" dirty="0" smtClean="0"/>
              <a:t>Power/Influence:</a:t>
            </a:r>
          </a:p>
          <a:p>
            <a:pPr lvl="1"/>
            <a:r>
              <a:rPr lang="en-US" i="1" dirty="0" smtClean="0"/>
              <a:t>How </a:t>
            </a:r>
            <a:r>
              <a:rPr lang="en-US" i="1" dirty="0"/>
              <a:t>powerful is each actor over PPP in Irrigation Development in </a:t>
            </a:r>
            <a:r>
              <a:rPr lang="en-US" i="1" dirty="0" smtClean="0"/>
              <a:t>xxx?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IMG-20150216-WA0055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372" y="2061241"/>
            <a:ext cx="5486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0931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2" y="1039813"/>
            <a:ext cx="7555171" cy="590057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85855" y="615789"/>
            <a:ext cx="8229601" cy="11423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49818" rtl="0" eaLnBrk="1" latinLnBrk="0" hangingPunct="1">
              <a:spcBef>
                <a:spcPct val="0"/>
              </a:spcBef>
              <a:buNone/>
              <a:defRPr sz="625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solidFill>
                  <a:srgbClr val="002060"/>
                </a:solidFill>
              </a:rPr>
              <a:t>Kilombero</a:t>
            </a:r>
            <a:r>
              <a:rPr lang="en-US" sz="3600" dirty="0" smtClean="0">
                <a:solidFill>
                  <a:srgbClr val="002060"/>
                </a:solidFill>
              </a:rPr>
              <a:t> Plantations Ltd </a:t>
            </a:r>
            <a:r>
              <a:rPr lang="en-US" sz="3600" dirty="0" err="1" smtClean="0">
                <a:solidFill>
                  <a:srgbClr val="002060"/>
                </a:solidFill>
              </a:rPr>
              <a:t>Netmap</a:t>
            </a:r>
            <a:endParaRPr lang="en-US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0522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85855" y="615789"/>
            <a:ext cx="8229601" cy="114239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49818" rtl="0" eaLnBrk="1" latinLnBrk="0" hangingPunct="1">
              <a:spcBef>
                <a:spcPct val="0"/>
              </a:spcBef>
              <a:buNone/>
              <a:defRPr sz="625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rgbClr val="002060"/>
                </a:solidFill>
              </a:rPr>
              <a:t>KPL Funding Flows</a:t>
            </a:r>
            <a:endParaRPr lang="en-US" sz="2400" i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jmosi money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8" t="10182" r="27458" b="34012"/>
          <a:stretch>
            <a:fillRect/>
          </a:stretch>
        </p:blipFill>
        <p:spPr bwMode="auto">
          <a:xfrm>
            <a:off x="435020" y="1790180"/>
            <a:ext cx="8199438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057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8337</TotalTime>
  <Words>1531</Words>
  <Application>Microsoft Office PowerPoint</Application>
  <PresentationFormat>On-screen Show (4:3)</PresentationFormat>
  <Paragraphs>1688</Paragraphs>
  <Slides>26</Slides>
  <Notes>6</Notes>
  <HiddenSlides>7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Gill Sans</vt:lpstr>
      <vt:lpstr>MerriweatherLight</vt:lpstr>
      <vt:lpstr>Times New Roman</vt:lpstr>
      <vt:lpstr>Wingdings</vt:lpstr>
      <vt:lpstr>1_Office Theme</vt:lpstr>
      <vt:lpstr>PowerPoint Presentation</vt:lpstr>
      <vt:lpstr>Overview of PPPs for Irrigation</vt:lpstr>
      <vt:lpstr>Overview of PPPs for Irrigation in Tanzania</vt:lpstr>
      <vt:lpstr>Case Studies</vt:lpstr>
      <vt:lpstr>      Kilombero Plantations Ltd (rice scheme) </vt:lpstr>
      <vt:lpstr>KPL Findings</vt:lpstr>
      <vt:lpstr>      Netmapping </vt:lpstr>
      <vt:lpstr>PowerPoint Presentation</vt:lpstr>
      <vt:lpstr>PowerPoint Presentation</vt:lpstr>
      <vt:lpstr>PowerPoint Presentation</vt:lpstr>
      <vt:lpstr>KPL Technical Advice</vt:lpstr>
      <vt:lpstr>         Madibira Background</vt:lpstr>
      <vt:lpstr>         Madibira Findings</vt:lpstr>
      <vt:lpstr>Madibira Net-Map </vt:lpstr>
      <vt:lpstr>Kilombero Sugar Background</vt:lpstr>
      <vt:lpstr>Kilombero Sugar Findings</vt:lpstr>
      <vt:lpstr>Kilombero Sugar Findings</vt:lpstr>
      <vt:lpstr>Kilombero Sugar Findings</vt:lpstr>
      <vt:lpstr>Kilombero Sugar Net-Map</vt:lpstr>
      <vt:lpstr>Tanzania Conclusions</vt:lpstr>
      <vt:lpstr>PowerPoint Presentation</vt:lpstr>
      <vt:lpstr>PowerPoint Presentation</vt:lpstr>
      <vt:lpstr>PowerPoint Presentation</vt:lpstr>
      <vt:lpstr>PowerPoint Presentation</vt:lpstr>
      <vt:lpstr>Bagamoyo Sample</vt:lpstr>
      <vt:lpstr>Implications</vt:lpstr>
    </vt:vector>
  </TitlesOfParts>
  <Company>IFPRI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ISPC</dc:title>
  <dc:creator>Wiebe, Keith (IFPRI)</dc:creator>
  <cp:lastModifiedBy>Meinzen-Dick, Ruth (IFPRI)</cp:lastModifiedBy>
  <cp:revision>273</cp:revision>
  <cp:lastPrinted>2015-09-10T17:52:33Z</cp:lastPrinted>
  <dcterms:created xsi:type="dcterms:W3CDTF">2015-09-04T16:29:57Z</dcterms:created>
  <dcterms:modified xsi:type="dcterms:W3CDTF">2018-06-26T21:18:13Z</dcterms:modified>
</cp:coreProperties>
</file>