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7" r:id="rId4"/>
    <p:sldId id="258" r:id="rId5"/>
    <p:sldId id="264" r:id="rId6"/>
    <p:sldId id="277" r:id="rId7"/>
    <p:sldId id="261" r:id="rId8"/>
    <p:sldId id="265" r:id="rId9"/>
    <p:sldId id="266" r:id="rId10"/>
    <p:sldId id="278" r:id="rId11"/>
    <p:sldId id="267" r:id="rId12"/>
    <p:sldId id="268" r:id="rId13"/>
    <p:sldId id="276" r:id="rId14"/>
    <p:sldId id="283" r:id="rId15"/>
    <p:sldId id="284" r:id="rId16"/>
    <p:sldId id="279" r:id="rId17"/>
    <p:sldId id="262" r:id="rId18"/>
    <p:sldId id="273" r:id="rId19"/>
    <p:sldId id="269" r:id="rId20"/>
    <p:sldId id="270" r:id="rId21"/>
    <p:sldId id="272" r:id="rId22"/>
    <p:sldId id="26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2E97B-FD02-4B08-AA1E-FB2DAA715643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1A92D-CFFC-4C1E-BE5C-504F716B4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7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 smtClean="0">
                <a:solidFill>
                  <a:srgbClr val="333333"/>
                </a:solidFill>
                <a:effectLst/>
                <a:latin typeface="Open Sans"/>
              </a:rPr>
              <a:t>CAADP extending the area under sustainable land management and reliable water control systems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816B8-D946-4DBC-ADDD-E735DDC11A69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4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624C7-47AF-4FB6-B413-68B66B99F8A9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DFID-ESRC funded</a:t>
            </a:r>
          </a:p>
          <a:p>
            <a:r>
              <a:rPr lang="en-US" baseline="0" dirty="0" smtClean="0"/>
              <a:t>Started in January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0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6D9-C326-4635-89D2-F34F84E420B7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DEBE-910B-41EA-BDB2-24C839A89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27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6D9-C326-4635-89D2-F34F84E420B7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DEBE-910B-41EA-BDB2-24C839A89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6D9-C326-4635-89D2-F34F84E420B7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DEBE-910B-41EA-BDB2-24C839A89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6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6D9-C326-4635-89D2-F34F84E420B7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DEBE-910B-41EA-BDB2-24C839A89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91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6D9-C326-4635-89D2-F34F84E420B7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DEBE-910B-41EA-BDB2-24C839A89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77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6D9-C326-4635-89D2-F34F84E420B7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DEBE-910B-41EA-BDB2-24C839A89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3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6D9-C326-4635-89D2-F34F84E420B7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DEBE-910B-41EA-BDB2-24C839A89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2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6D9-C326-4635-89D2-F34F84E420B7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DEBE-910B-41EA-BDB2-24C839A89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6D9-C326-4635-89D2-F34F84E420B7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DEBE-910B-41EA-BDB2-24C839A89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0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6D9-C326-4635-89D2-F34F84E420B7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DEBE-910B-41EA-BDB2-24C839A89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39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D6D9-C326-4635-89D2-F34F84E420B7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DEBE-910B-41EA-BDB2-24C839A89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8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D6D9-C326-4635-89D2-F34F84E420B7}" type="datetimeFigureOut">
              <a:rPr lang="en-GB" smtClean="0"/>
              <a:t>18/07/2018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DDEBE-910B-41EA-BDB2-24C839A89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9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88841"/>
            <a:ext cx="7846640" cy="161161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Preliminary assessment of farmer-led irrigation In Tanzania and Mozambique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Hans Komakech, NM-AIST, Arusha</a:t>
            </a:r>
          </a:p>
          <a:p>
            <a:r>
              <a:rPr lang="en-GB" dirty="0" smtClean="0"/>
              <a:t>and </a:t>
            </a:r>
          </a:p>
          <a:p>
            <a:r>
              <a:rPr lang="en-GB" dirty="0" smtClean="0"/>
              <a:t>Phil Woodhouse, University of Manchester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78016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949280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Workshop: “Policy </a:t>
            </a:r>
            <a:r>
              <a:rPr lang="en-GB" b="1" i="1" dirty="0"/>
              <a:t>and investment options for irrigation development in </a:t>
            </a:r>
            <a:r>
              <a:rPr lang="en-GB" b="1" i="1" dirty="0" smtClean="0"/>
              <a:t>Tanzania” Tuesday, 26 </a:t>
            </a:r>
            <a:r>
              <a:rPr lang="en-GB" b="1" i="1" dirty="0"/>
              <a:t>June </a:t>
            </a:r>
            <a:r>
              <a:rPr lang="en-GB" b="1" i="1" dirty="0" smtClean="0"/>
              <a:t>2018, Dar </a:t>
            </a:r>
            <a:r>
              <a:rPr lang="en-GB" b="1" i="1" dirty="0" err="1"/>
              <a:t>es</a:t>
            </a:r>
            <a:r>
              <a:rPr lang="en-GB" b="1" i="1" dirty="0"/>
              <a:t> Salaam </a:t>
            </a:r>
          </a:p>
          <a:p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6309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 descr="C:\Users\mzdsspjw\Desktop\Pics SAFI\IMG_0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Field studies</a:t>
            </a:r>
            <a:endParaRPr lang="en-GB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Three-phase  methodology:</a:t>
            </a:r>
          </a:p>
          <a:p>
            <a:pPr lvl="1"/>
            <a:r>
              <a:rPr lang="en-GB" sz="2400" dirty="0"/>
              <a:t>quick characterisation, using group and individual interviews and transect walks, and secondary data </a:t>
            </a:r>
            <a:r>
              <a:rPr lang="en-GB" sz="2400" dirty="0" smtClean="0"/>
              <a:t>to identify extent, history, key people</a:t>
            </a:r>
          </a:p>
          <a:p>
            <a:pPr lvl="1"/>
            <a:r>
              <a:rPr lang="en-GB" sz="2400" dirty="0"/>
              <a:t>In-depth </a:t>
            </a:r>
            <a:r>
              <a:rPr lang="en-GB" sz="2400" dirty="0" smtClean="0"/>
              <a:t>interviews to understand engagement </a:t>
            </a:r>
            <a:r>
              <a:rPr lang="en-GB" sz="2400" dirty="0"/>
              <a:t>by local and external actors </a:t>
            </a:r>
            <a:endParaRPr lang="en-GB" sz="2400" dirty="0" smtClean="0"/>
          </a:p>
          <a:p>
            <a:pPr lvl="1"/>
            <a:r>
              <a:rPr lang="en-GB" sz="2400" dirty="0" smtClean="0"/>
              <a:t>Survey of irrigating and non-irrigating households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9 sites in Tanzania, 9 sites in </a:t>
            </a:r>
            <a:r>
              <a:rPr lang="en-GB" dirty="0" smtClean="0"/>
              <a:t>Mozambique</a:t>
            </a:r>
          </a:p>
          <a:p>
            <a:pPr marL="742950" lvl="2" indent="-342900"/>
            <a:r>
              <a:rPr lang="en-GB" dirty="0" smtClean="0"/>
              <a:t>Total sample 2733 households  (1372 </a:t>
            </a:r>
            <a:r>
              <a:rPr lang="en-GB" dirty="0" err="1" smtClean="0"/>
              <a:t>Mz</a:t>
            </a:r>
            <a:r>
              <a:rPr lang="en-GB" dirty="0" smtClean="0"/>
              <a:t>, 1361 </a:t>
            </a:r>
            <a:r>
              <a:rPr lang="en-GB" dirty="0" err="1" smtClean="0"/>
              <a:t>Tz</a:t>
            </a:r>
            <a:r>
              <a:rPr lang="en-GB" dirty="0" smtClean="0"/>
              <a:t>):</a:t>
            </a:r>
          </a:p>
          <a:p>
            <a:pPr marL="742950" lvl="2" indent="-342900"/>
            <a:r>
              <a:rPr lang="en-GB" dirty="0" smtClean="0"/>
              <a:t>Sample adjusted to ensure minimum representation (irrigating vs non-irrigating) at each site: 996 non-irrigating, 1737 irrigating.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2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SAFI Tanzania sites</a:t>
            </a:r>
            <a:endParaRPr lang="en-GB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770380"/>
              </p:ext>
            </p:extLst>
          </p:nvPr>
        </p:nvGraphicFramePr>
        <p:xfrm>
          <a:off x="467544" y="908720"/>
          <a:ext cx="8229600" cy="588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2592288"/>
                <a:gridCol w="1440160"/>
                <a:gridCol w="16048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Case Study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Region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Irrigation methods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Main crops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external engagement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Iringa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Iringa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Gravity, stream</a:t>
                      </a:r>
                      <a:r>
                        <a:rPr lang="en-GB" sz="1600" baseline="0" dirty="0" smtClean="0"/>
                        <a:t> diversion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rice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Some state</a:t>
                      </a:r>
                      <a:r>
                        <a:rPr lang="en-GB" sz="1600" baseline="0" dirty="0" smtClean="0"/>
                        <a:t> improvement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Kahe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Kilimanjaro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Motor pump and borehole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Onions, tomatoes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none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Kilombero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Morogoro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Gravity, stream diversion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rice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Some state investment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Makanya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Kilimanjaro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Spate irrigation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Maize,</a:t>
                      </a:r>
                      <a:r>
                        <a:rPr lang="en-GB" sz="1600" baseline="0" dirty="0" smtClean="0"/>
                        <a:t> beans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Somes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tate</a:t>
                      </a:r>
                      <a:r>
                        <a:rPr lang="en-GB" sz="1600" dirty="0" smtClean="0"/>
                        <a:t> investment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Mandanaka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Mnono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Kilimanjaro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Gravity,</a:t>
                      </a:r>
                      <a:r>
                        <a:rPr lang="en-GB" sz="1600" baseline="0" dirty="0" smtClean="0"/>
                        <a:t> stream diversion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rice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Some state</a:t>
                      </a:r>
                      <a:r>
                        <a:rPr lang="en-GB" sz="1600" baseline="0" dirty="0" smtClean="0"/>
                        <a:t>  investment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Mang’ola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Arusha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Gravity, stream diversion</a:t>
                      </a:r>
                    </a:p>
                    <a:p>
                      <a:r>
                        <a:rPr lang="en-GB" sz="1600" dirty="0" smtClean="0"/>
                        <a:t>Some</a:t>
                      </a:r>
                      <a:r>
                        <a:rPr lang="en-GB" sz="1600" baseline="0" dirty="0" smtClean="0"/>
                        <a:t> motor pumps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Maize, onions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Some state investment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/>
                        <a:t>Mapogoro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Mbeya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Gravity, stream diversion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rice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State –farmer consultation on design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Mijongweni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Kilimanjaro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Gravity,</a:t>
                      </a:r>
                      <a:r>
                        <a:rPr lang="en-GB" sz="1600" baseline="0" dirty="0" smtClean="0"/>
                        <a:t> stream diversion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Rice, maize, beans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Some state investment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Rukwa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Rukwa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Gravity, stream diversion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rice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shutdown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6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zdsspjw\Desktop\Pics SAFI\IMG_0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660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Pilot study of radar imaging using Sentinel-1 satellite data</a:t>
            </a:r>
            <a:br>
              <a:rPr lang="en-GB" sz="2000" dirty="0" smtClean="0"/>
            </a:br>
            <a:r>
              <a:rPr lang="en-GB" sz="1600" dirty="0" smtClean="0"/>
              <a:t>(Bowers et al. forthcoming) </a:t>
            </a:r>
            <a:endParaRPr lang="en-GB" sz="1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72551"/>
            <a:ext cx="5730737" cy="26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049" y="2679303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Distribution of irrigated areas predicted </a:t>
            </a:r>
            <a:r>
              <a:rPr lang="en-GB" dirty="0" smtClean="0"/>
              <a:t>from radar reflection analysis in </a:t>
            </a:r>
            <a:r>
              <a:rPr lang="en-GB" dirty="0" err="1"/>
              <a:t>Shinyanga</a:t>
            </a:r>
            <a:r>
              <a:rPr lang="en-GB" dirty="0"/>
              <a:t> region.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620688"/>
            <a:ext cx="468927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60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How much irrigation in Tanzania?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Nationally: </a:t>
            </a:r>
          </a:p>
          <a:p>
            <a:pPr marL="400050" lvl="1" indent="0">
              <a:buNone/>
            </a:pPr>
            <a:r>
              <a:rPr lang="en-GB" sz="2400" dirty="0" smtClean="0"/>
              <a:t>Areas with irrigation potential = 29.4 million ha, of which </a:t>
            </a:r>
          </a:p>
          <a:p>
            <a:pPr marL="400050" lvl="1" indent="0">
              <a:buNone/>
            </a:pPr>
            <a:r>
              <a:rPr lang="en-GB" sz="2400" dirty="0" smtClean="0"/>
              <a:t>7.1 million are ‘medium’ or ‘high’ potential</a:t>
            </a:r>
          </a:p>
          <a:p>
            <a:pPr marL="400050" lvl="1" indent="0">
              <a:buNone/>
            </a:pPr>
            <a:r>
              <a:rPr lang="en-GB" sz="2400" dirty="0" smtClean="0"/>
              <a:t>Current official irrigation= 0.46 million ha, increasing to 0.75 million by 2025.</a:t>
            </a:r>
          </a:p>
          <a:p>
            <a:pPr marL="0" indent="0">
              <a:buNone/>
            </a:pPr>
            <a:r>
              <a:rPr lang="en-GB" sz="2800" dirty="0" smtClean="0"/>
              <a:t>In </a:t>
            </a:r>
            <a:r>
              <a:rPr lang="en-GB" sz="2800" dirty="0" err="1" smtClean="0"/>
              <a:t>Shinyanga</a:t>
            </a:r>
            <a:r>
              <a:rPr lang="en-GB" sz="2800" dirty="0" smtClean="0"/>
              <a:t> region, total area of irrigation: </a:t>
            </a:r>
          </a:p>
          <a:p>
            <a:pPr marL="400050" lvl="1" indent="0">
              <a:buNone/>
            </a:pPr>
            <a:endParaRPr lang="en-GB" sz="2400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975472"/>
              </p:ext>
            </p:extLst>
          </p:nvPr>
        </p:nvGraphicFramePr>
        <p:xfrm>
          <a:off x="539552" y="3933056"/>
          <a:ext cx="7848872" cy="23522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2248"/>
                <a:gridCol w="4176464"/>
                <a:gridCol w="1440160"/>
              </a:tblGrid>
              <a:tr h="432048">
                <a:tc>
                  <a:txBody>
                    <a:bodyPr/>
                    <a:lstStyle/>
                    <a:p>
                      <a:r>
                        <a:rPr lang="en-GB" dirty="0" smtClean="0"/>
                        <a:t>AQUASTAT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FAO records based on government reports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2,181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Agricultural census 2002-3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(but</a:t>
                      </a:r>
                      <a:r>
                        <a:rPr lang="en-GB" baseline="0" dirty="0" smtClean="0"/>
                        <a:t> 89% of paddy rice is ‘not irrigated’)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10,266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Agricultural census 2007-8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(but 94% of paddy rice is ‘not irrigated)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29,783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Satellite</a:t>
                      </a:r>
                      <a:r>
                        <a:rPr lang="en-GB" baseline="0" dirty="0" smtClean="0"/>
                        <a:t> radar reflection analysis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Depends on identifying characteristic change of image over time.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267,000</a:t>
                      </a:r>
                    </a:p>
                    <a:p>
                      <a:pPr algn="r"/>
                      <a:r>
                        <a:rPr lang="en-GB" dirty="0" smtClean="0"/>
                        <a:t>(+/- 37,000)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485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Missing irrigation? </a:t>
            </a:r>
            <a:r>
              <a:rPr lang="en-US" sz="3600" dirty="0" err="1" smtClean="0"/>
              <a:t>Shinyanga</a:t>
            </a:r>
            <a:r>
              <a:rPr lang="en-US" sz="3600" dirty="0" smtClean="0"/>
              <a:t> rice fields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6" y="1269993"/>
            <a:ext cx="8341424" cy="5560950"/>
          </a:xfrm>
        </p:spPr>
      </p:pic>
    </p:spTree>
    <p:extLst>
      <p:ext uri="{BB962C8B-B14F-4D97-AF65-F5344CB8AC3E}">
        <p14:creationId xmlns:p14="http://schemas.microsoft.com/office/powerpoint/2010/main" val="13884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Preliminary findings: irrigators are wealthier than non-irrigators</a:t>
            </a:r>
            <a:endParaRPr lang="en-GB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2776"/>
            <a:ext cx="4032447" cy="259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87652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4584700" cy="244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17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And have greater food security</a:t>
            </a:r>
            <a:endParaRPr lang="en-GB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18900"/>
            <a:ext cx="6120680" cy="540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7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Preliminary findings: fewer </a:t>
            </a:r>
            <a:r>
              <a:rPr lang="en-GB" sz="3600" dirty="0"/>
              <a:t>female-headed households </a:t>
            </a:r>
            <a:r>
              <a:rPr lang="en-GB" sz="3600" dirty="0" smtClean="0"/>
              <a:t>among irrigating than non-irrigating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Female-headed households also tend to be smaller and poorer</a:t>
            </a:r>
          </a:p>
          <a:p>
            <a:r>
              <a:rPr lang="en-GB" sz="2400" dirty="0" smtClean="0"/>
              <a:t>But their children may benefit more from irrigation</a:t>
            </a:r>
            <a:endParaRPr lang="en-GB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898776" cy="507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1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Background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0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Market-based land acquisition of land for irrigation.</a:t>
            </a:r>
            <a:endParaRPr lang="en-GB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7537"/>
            <a:ext cx="7056784" cy="509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4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Farmer-led irrigation development is market-oriented and a principal source of income. Irrigators invest in inputs</a:t>
            </a:r>
            <a:endParaRPr lang="en-GB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840"/>
            <a:ext cx="40386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8840"/>
            <a:ext cx="40386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5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Farmer-led irrigation development (FLID): </a:t>
            </a:r>
            <a:br>
              <a:rPr lang="en-GB" sz="3600" dirty="0" smtClean="0"/>
            </a:br>
            <a:r>
              <a:rPr lang="en-GB" sz="3600" dirty="0" smtClean="0"/>
              <a:t>Key conclusions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Benefits</a:t>
            </a:r>
          </a:p>
          <a:p>
            <a:r>
              <a:rPr lang="en-GB" sz="2400" dirty="0" smtClean="0"/>
              <a:t>Raises productivity, incomes and employment</a:t>
            </a:r>
          </a:p>
          <a:p>
            <a:r>
              <a:rPr lang="en-GB" sz="2400" dirty="0" smtClean="0"/>
              <a:t>Cheaper for government than large-scale irrigation schemes</a:t>
            </a:r>
          </a:p>
          <a:p>
            <a:r>
              <a:rPr lang="en-GB" sz="2400" dirty="0" smtClean="0"/>
              <a:t>Greater use of farmers’ local knowledge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Risks</a:t>
            </a:r>
          </a:p>
          <a:p>
            <a:r>
              <a:rPr lang="en-GB" sz="2400" dirty="0" smtClean="0"/>
              <a:t>Increases water use (and competition?)</a:t>
            </a:r>
          </a:p>
          <a:p>
            <a:r>
              <a:rPr lang="en-GB" sz="2400" dirty="0" smtClean="0"/>
              <a:t>Accentuates existing  social and economic inequality?</a:t>
            </a:r>
          </a:p>
          <a:p>
            <a:r>
              <a:rPr lang="en-GB" sz="2400" dirty="0" smtClean="0"/>
              <a:t>Increases pollution risk</a:t>
            </a:r>
          </a:p>
          <a:p>
            <a:r>
              <a:rPr lang="en-GB" sz="2400" dirty="0" smtClean="0"/>
              <a:t>Challenges to regulatory authorities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736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Actions and responses to farmer-led irrigation development</a:t>
            </a:r>
            <a:endParaRPr lang="en-GB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Integrate into economic and social security strategies</a:t>
            </a:r>
          </a:p>
          <a:p>
            <a:pPr lvl="1" indent="-342900"/>
            <a:r>
              <a:rPr lang="en-GB" sz="2400" dirty="0" smtClean="0"/>
              <a:t>Reduce vulnerability and spread benefits</a:t>
            </a:r>
          </a:p>
          <a:p>
            <a:pPr lvl="1" indent="-342900"/>
            <a:r>
              <a:rPr lang="en-GB" sz="2400" dirty="0" smtClean="0"/>
              <a:t>Facilitate access to reliable markets (inputs and outputs)</a:t>
            </a:r>
          </a:p>
          <a:p>
            <a:pPr lvl="1" indent="-342900"/>
            <a:r>
              <a:rPr lang="en-GB" sz="2400" dirty="0" smtClean="0"/>
              <a:t>Identify and remove constraints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Learn from existing practice (replicability issues?)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Get more accurate 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Develop a supportive and accessible regulatory framework:</a:t>
            </a:r>
          </a:p>
          <a:p>
            <a:pPr lvl="1" indent="-342900"/>
            <a:r>
              <a:rPr lang="en-GB" sz="2400" dirty="0" smtClean="0"/>
              <a:t>Recognise and register but avoid onerous procedure that stifle initiatives and dynamism</a:t>
            </a:r>
          </a:p>
          <a:p>
            <a:pPr lvl="1" indent="-342900"/>
            <a:r>
              <a:rPr lang="en-GB" sz="2400" dirty="0" smtClean="0"/>
              <a:t>What capacity deficits are there in regulatory agencies?</a:t>
            </a:r>
          </a:p>
          <a:p>
            <a:pPr lvl="1" indent="-342900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031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FI_logo_landspace_RGB_72dpi_col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5472608" cy="17964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5536" y="1359892"/>
            <a:ext cx="4464496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u="sng" dirty="0" smtClean="0">
                <a:solidFill>
                  <a:srgbClr val="0070C0"/>
                </a:solidFill>
              </a:rPr>
              <a:t>www.safi-research.org</a:t>
            </a:r>
            <a:endParaRPr lang="en-GB" sz="2400" b="1" u="sng" dirty="0">
              <a:solidFill>
                <a:srgbClr val="0070C0"/>
              </a:solidFill>
            </a:endParaRPr>
          </a:p>
        </p:txBody>
      </p:sp>
      <p:pic>
        <p:nvPicPr>
          <p:cNvPr id="4098" name="Picture 2" descr="F:\IRD_2013_15\DriP Project\Valorisation\Drip Brief\Logos\WUR_BRGB_OF_.e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27091" y="3924673"/>
            <a:ext cx="4133341" cy="715197"/>
          </a:xfrm>
          <a:prstGeom prst="rect">
            <a:avLst/>
          </a:prstGeom>
          <a:noFill/>
        </p:spPr>
      </p:pic>
      <p:pic>
        <p:nvPicPr>
          <p:cNvPr id="4099" name="Picture 3" descr="F:\IRD_2013_15\DriP Project\Valorisation\Drip Brief\Logos\IRD log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74355" y="4977248"/>
            <a:ext cx="1673305" cy="900176"/>
          </a:xfrm>
          <a:prstGeom prst="rect">
            <a:avLst/>
          </a:prstGeom>
          <a:noFill/>
        </p:spPr>
      </p:pic>
      <p:pic>
        <p:nvPicPr>
          <p:cNvPr id="1026" name="Picture 1" descr="C:\Users\mzdssjb8\AppData\Local\Microsoft\Windows\Temporary Internet Files\Content.Outlook\ZANAEYTJ\Global_Development_TAB_col_white_backgrou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53" y="3789040"/>
            <a:ext cx="1930606" cy="99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006" y="2268486"/>
            <a:ext cx="1451058" cy="130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39" y="2268486"/>
            <a:ext cx="1213269" cy="139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9" y="4671045"/>
            <a:ext cx="1900871" cy="1638275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15909"/>
            <a:ext cx="1897653" cy="112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49" y="4977248"/>
            <a:ext cx="1940210" cy="94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6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Changing Perspectives on African irrigation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1970s – 1980s investment for Africa’s ‘green revolution’</a:t>
            </a:r>
          </a:p>
          <a:p>
            <a:r>
              <a:rPr lang="en-GB" dirty="0" smtClean="0"/>
              <a:t>1990s disenchantment following critical reviews: </a:t>
            </a:r>
          </a:p>
          <a:p>
            <a:pPr lvl="1"/>
            <a:r>
              <a:rPr lang="en-GB" dirty="0" smtClean="0"/>
              <a:t>inappropriate technical design (Adams,, Vincent and </a:t>
            </a:r>
            <a:r>
              <a:rPr lang="en-GB" dirty="0" err="1" smtClean="0"/>
              <a:t>Diemer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High cost, low performance (</a:t>
            </a:r>
            <a:r>
              <a:rPr lang="en-GB" dirty="0" err="1" smtClean="0"/>
              <a:t>Moris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/>
              <a:t>Thom)</a:t>
            </a:r>
          </a:p>
          <a:p>
            <a:pPr lvl="1"/>
            <a:r>
              <a:rPr lang="en-GB" dirty="0" smtClean="0"/>
              <a:t>Concern to design </a:t>
            </a:r>
            <a:r>
              <a:rPr lang="en-GB" dirty="0"/>
              <a:t>better </a:t>
            </a:r>
            <a:r>
              <a:rPr lang="en-GB" dirty="0" smtClean="0"/>
              <a:t>to serve (small-scale) irrigators (Horst)</a:t>
            </a:r>
          </a:p>
          <a:p>
            <a:r>
              <a:rPr lang="en-GB" dirty="0" smtClean="0"/>
              <a:t>1990s – 2005 ‘lost decade’ for funding for irrigation and agriculture</a:t>
            </a:r>
          </a:p>
          <a:p>
            <a:r>
              <a:rPr lang="en-GB" dirty="0" smtClean="0"/>
              <a:t>2003 NEPAD: </a:t>
            </a:r>
          </a:p>
          <a:p>
            <a:pPr lvl="1"/>
            <a:r>
              <a:rPr lang="en-GB" dirty="0" smtClean="0"/>
              <a:t>Comprehensive Africa Agricultural </a:t>
            </a:r>
            <a:r>
              <a:rPr lang="en-GB" smtClean="0"/>
              <a:t>Development Programme (CAADP) ‘pillar 1’ </a:t>
            </a:r>
            <a:r>
              <a:rPr lang="en-GB" dirty="0" smtClean="0"/>
              <a:t>calls for ‘reliable water control systems’</a:t>
            </a:r>
          </a:p>
          <a:p>
            <a:r>
              <a:rPr lang="en-GB" dirty="0" smtClean="0"/>
              <a:t>2007-8 food commodity price crisis</a:t>
            </a:r>
          </a:p>
          <a:p>
            <a:r>
              <a:rPr lang="en-GB" dirty="0" smtClean="0"/>
              <a:t>2010 – ‘land grab’: concessions of (irrigated?) agricultural land in Africa to foreign investors</a:t>
            </a:r>
          </a:p>
          <a:p>
            <a:r>
              <a:rPr lang="en-GB" dirty="0" smtClean="0"/>
              <a:t>2012 – formal irrigation increase has been slow (excl. sugarcane), but mounting evidence of ‘small-scale private’ irrigation (de </a:t>
            </a:r>
            <a:r>
              <a:rPr lang="en-GB" dirty="0" err="1" smtClean="0"/>
              <a:t>Fraiture</a:t>
            </a:r>
            <a:r>
              <a:rPr lang="en-GB" dirty="0" smtClean="0"/>
              <a:t> et al).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830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Prior studies in Mozambique </a:t>
            </a:r>
            <a:br>
              <a:rPr lang="en-GB" sz="3600" dirty="0" smtClean="0"/>
            </a:br>
            <a:r>
              <a:rPr lang="en-GB" sz="2000" dirty="0" smtClean="0"/>
              <a:t>(</a:t>
            </a:r>
            <a:r>
              <a:rPr lang="en-GB" sz="2000" dirty="0" err="1" smtClean="0"/>
              <a:t>Wageningen</a:t>
            </a:r>
            <a:r>
              <a:rPr lang="en-GB" sz="2000" dirty="0" smtClean="0"/>
              <a:t> University, the Netherlands)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2005-2008 study of mountainous areas on Mozambique and Zimbabwe – Revue-</a:t>
            </a:r>
            <a:r>
              <a:rPr lang="en-GB" dirty="0" err="1" smtClean="0"/>
              <a:t>Buzi</a:t>
            </a:r>
            <a:r>
              <a:rPr lang="en-GB" dirty="0" smtClean="0"/>
              <a:t> river basin (Bolding et al)</a:t>
            </a:r>
          </a:p>
          <a:p>
            <a:pPr lvl="1"/>
            <a:r>
              <a:rPr lang="en-GB" dirty="0" smtClean="0"/>
              <a:t>Area of refuge for Mozambicans during 1980-1992 and following land reform in Zimbabwe 2002-5</a:t>
            </a:r>
          </a:p>
          <a:p>
            <a:pPr lvl="1"/>
            <a:r>
              <a:rPr lang="en-GB" dirty="0" smtClean="0"/>
              <a:t>Identified  5-10,000 ha of furrow irrigation largely overlooked by Mozambican government</a:t>
            </a:r>
          </a:p>
          <a:p>
            <a:r>
              <a:rPr lang="en-GB" dirty="0" smtClean="0"/>
              <a:t>2010 World Bank-funded PROIRRI project (Beekman et al)</a:t>
            </a:r>
          </a:p>
          <a:p>
            <a:pPr lvl="1"/>
            <a:r>
              <a:rPr lang="en-GB" dirty="0" smtClean="0"/>
              <a:t>surveys 7 districts in central Mozambique: </a:t>
            </a:r>
          </a:p>
          <a:p>
            <a:pPr lvl="1"/>
            <a:r>
              <a:rPr lang="en-GB" dirty="0" smtClean="0"/>
              <a:t>Estimates 10,000 ha irrigated (government recognised 1208 ha in 2003). </a:t>
            </a:r>
          </a:p>
          <a:p>
            <a:r>
              <a:rPr lang="en-GB" dirty="0" smtClean="0"/>
              <a:t>2012-3 </a:t>
            </a:r>
            <a:r>
              <a:rPr lang="en-GB" dirty="0" err="1" smtClean="0"/>
              <a:t>Messica</a:t>
            </a:r>
            <a:r>
              <a:rPr lang="en-GB" dirty="0" smtClean="0"/>
              <a:t> Irrigation Pilot Project (Veldwisch et al):</a:t>
            </a:r>
          </a:p>
          <a:p>
            <a:pPr lvl="1"/>
            <a:r>
              <a:rPr lang="en-GB" dirty="0" smtClean="0"/>
              <a:t>Doubled PROIRRI estimates of irrigated areas </a:t>
            </a:r>
          </a:p>
          <a:p>
            <a:pPr lvl="1"/>
            <a:r>
              <a:rPr lang="en-GB" dirty="0" smtClean="0"/>
              <a:t>Suggests small-scale ‘informal’ irrigation may be 115,000 ha in Mozambique, compared to 118,000ha of ‘equipped’ irrigation areas (of which &lt;50% in use)</a:t>
            </a:r>
          </a:p>
          <a:p>
            <a:pPr marL="0" indent="0">
              <a:buNone/>
            </a:pPr>
            <a:r>
              <a:rPr lang="en-GB" i="1" dirty="0" smtClean="0"/>
              <a:t>The more closely you look, the more irrigation you find…..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285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Prior studies in Tanzania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Strong pre-colonial irrigation traditions  in northern Tanzania: long-established canal systems (Stump et al., Adams)</a:t>
            </a:r>
          </a:p>
          <a:p>
            <a:r>
              <a:rPr lang="en-GB" sz="2800" dirty="0" smtClean="0"/>
              <a:t>Farmers’ irrigation of paddy rice from upper catchment of Great </a:t>
            </a:r>
            <a:r>
              <a:rPr lang="en-GB" sz="2800" dirty="0" err="1" smtClean="0"/>
              <a:t>Ruaha</a:t>
            </a:r>
            <a:r>
              <a:rPr lang="en-GB" sz="2800" dirty="0" smtClean="0"/>
              <a:t>: intake design and water allocation; variations according to annual water availability (Lankford, Franks, Cleaver)</a:t>
            </a:r>
          </a:p>
          <a:p>
            <a:r>
              <a:rPr lang="en-GB" sz="2800" dirty="0" smtClean="0"/>
              <a:t>‘traditional’ and ‘improved traditional’ irrigation: contemporary institutional development  in Kilimanjaro and Same </a:t>
            </a:r>
            <a:r>
              <a:rPr lang="en-GB" sz="2800" dirty="0" err="1" smtClean="0"/>
              <a:t>Mts</a:t>
            </a:r>
            <a:r>
              <a:rPr lang="en-GB" sz="2800" dirty="0" smtClean="0"/>
              <a:t> (Komakech et al)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212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mzdsspjw\Desktop\Pics SAFI\IMG_0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9" y="908720"/>
            <a:ext cx="6956590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SAFI project (2015-2018)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Response </a:t>
            </a:r>
            <a:r>
              <a:rPr lang="en-GB" sz="2800" dirty="0"/>
              <a:t>to </a:t>
            </a:r>
            <a:r>
              <a:rPr lang="en-GB" sz="2800" dirty="0" smtClean="0"/>
              <a:t>UK </a:t>
            </a:r>
            <a:r>
              <a:rPr lang="en-GB" sz="2800" dirty="0"/>
              <a:t>DFID-ESRC Growth Research Programme (DEGRP) </a:t>
            </a:r>
            <a:r>
              <a:rPr lang="en-GB" sz="2800" dirty="0" smtClean="0"/>
              <a:t>sub-theme: “</a:t>
            </a:r>
            <a:r>
              <a:rPr lang="en-GB" sz="2800" dirty="0"/>
              <a:t>What institutions and policies lead to investment in irrigation by individual farmers, groups of farmers and large-scale enterprises</a:t>
            </a:r>
            <a:r>
              <a:rPr lang="en-GB" sz="2800" dirty="0" smtClean="0"/>
              <a:t>?”: Project title</a:t>
            </a:r>
          </a:p>
          <a:p>
            <a:pPr marL="0" indent="0" algn="ctr">
              <a:buNone/>
            </a:pPr>
            <a:r>
              <a:rPr lang="en-GB" sz="2800" i="1" dirty="0"/>
              <a:t>“Assessing the growth potential of farmer-led irrigation development in sub-Saharan Africa.”</a:t>
            </a:r>
            <a:br>
              <a:rPr lang="en-GB" sz="2800" i="1" dirty="0"/>
            </a:br>
            <a:endParaRPr lang="en-GB" sz="2800" i="1" dirty="0" smtClean="0"/>
          </a:p>
          <a:p>
            <a:r>
              <a:rPr lang="en-GB" sz="2800" dirty="0" smtClean="0"/>
              <a:t>Partnership between African researchers (NM-AIST and ISPM) and European (Manchester and </a:t>
            </a:r>
            <a:r>
              <a:rPr lang="en-GB" sz="2800" dirty="0" err="1" smtClean="0"/>
              <a:t>Wageningen</a:t>
            </a:r>
            <a:r>
              <a:rPr lang="en-GB" sz="2800" dirty="0" smtClean="0"/>
              <a:t>, + Sheffield, IRD, Edinburgh)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44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SAFI project design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 smtClean="0"/>
              <a:t>Two </a:t>
            </a:r>
            <a:r>
              <a:rPr lang="en-GB" sz="3000" dirty="0"/>
              <a:t>central 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What </a:t>
            </a:r>
            <a:r>
              <a:rPr lang="en-GB" sz="3000" dirty="0"/>
              <a:t>characterises </a:t>
            </a:r>
            <a:r>
              <a:rPr lang="en-GB" sz="3000" i="1" dirty="0"/>
              <a:t>small-scale farmers’ own initiatives </a:t>
            </a:r>
            <a:r>
              <a:rPr lang="en-GB" sz="3000" dirty="0"/>
              <a:t>in developing </a:t>
            </a:r>
            <a:r>
              <a:rPr lang="en-GB" sz="3000" dirty="0" smtClean="0"/>
              <a:t>agricultural water management, </a:t>
            </a:r>
            <a:r>
              <a:rPr lang="en-GB" sz="3000" dirty="0"/>
              <a:t>and what </a:t>
            </a:r>
            <a:r>
              <a:rPr lang="en-GB" sz="3000" i="1" dirty="0"/>
              <a:t>social and economic changes are associated</a:t>
            </a:r>
            <a:r>
              <a:rPr lang="en-GB" sz="3000" dirty="0"/>
              <a:t> with them? And how are these </a:t>
            </a:r>
            <a:r>
              <a:rPr lang="en-GB" sz="3000" i="1" dirty="0"/>
              <a:t>socially differentiated </a:t>
            </a:r>
            <a:r>
              <a:rPr lang="en-GB" sz="3000" dirty="0"/>
              <a:t>(gender, age, ethnicity, etc.)?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What are the </a:t>
            </a:r>
            <a:r>
              <a:rPr lang="en-GB" sz="3000" i="1" dirty="0" smtClean="0"/>
              <a:t>perceptions and responses of </a:t>
            </a:r>
            <a:r>
              <a:rPr lang="en-GB" sz="3000" i="1" dirty="0"/>
              <a:t>agricultural development agencies </a:t>
            </a:r>
            <a:r>
              <a:rPr lang="en-GB" sz="3000" dirty="0"/>
              <a:t>(government, donors, NGOs, commercial investors) </a:t>
            </a:r>
            <a:r>
              <a:rPr lang="en-GB" sz="3000" dirty="0" smtClean="0"/>
              <a:t>to </a:t>
            </a:r>
            <a:r>
              <a:rPr lang="en-GB" sz="3000" dirty="0"/>
              <a:t>irrigation developed by small-scale farmers</a:t>
            </a:r>
            <a:r>
              <a:rPr lang="en-GB" sz="3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000" i="1" dirty="0" smtClean="0"/>
              <a:t>Can we get more accurate estimates of total extent of irrigated areas?</a:t>
            </a:r>
            <a:endParaRPr lang="en-GB" sz="3000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1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600" dirty="0"/>
              <a:t>SAFI project </a:t>
            </a:r>
            <a:r>
              <a:rPr lang="en-GB" sz="3600" dirty="0" smtClean="0"/>
              <a:t>methods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435280" cy="576064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What are the characteristics and impacts of </a:t>
            </a:r>
            <a:r>
              <a:rPr lang="en-GB" sz="2800" dirty="0"/>
              <a:t>‘farmer-led’ irrigation </a:t>
            </a:r>
            <a:r>
              <a:rPr lang="en-GB" sz="2800" dirty="0" smtClean="0"/>
              <a:t>development </a:t>
            </a:r>
          </a:p>
          <a:p>
            <a:pPr lvl="1" indent="-342900">
              <a:spcBef>
                <a:spcPts val="0"/>
              </a:spcBef>
            </a:pPr>
            <a:r>
              <a:rPr lang="en-GB" sz="2400" dirty="0" smtClean="0"/>
              <a:t>Field studies of specific cases where farmers influence the purpose, location and design of irrigation.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/>
              <a:t>How do development </a:t>
            </a:r>
            <a:r>
              <a:rPr lang="en-GB" sz="2800" dirty="0"/>
              <a:t>agencies </a:t>
            </a:r>
            <a:r>
              <a:rPr lang="en-GB" sz="2800" dirty="0" smtClean="0"/>
              <a:t>and governments engage with farmers’ irrigation initiatives?</a:t>
            </a:r>
          </a:p>
          <a:p>
            <a:pPr lvl="1" indent="-342900">
              <a:spcBef>
                <a:spcPts val="0"/>
              </a:spcBef>
            </a:pPr>
            <a:r>
              <a:rPr lang="en-GB" sz="2400" dirty="0" smtClean="0"/>
              <a:t>National-level </a:t>
            </a:r>
            <a:r>
              <a:rPr lang="en-GB" sz="2400" dirty="0"/>
              <a:t>policy workshops </a:t>
            </a:r>
            <a:r>
              <a:rPr lang="en-GB" sz="2400" dirty="0" smtClean="0"/>
              <a:t>with policy </a:t>
            </a:r>
            <a:r>
              <a:rPr lang="en-GB" sz="2400" dirty="0"/>
              <a:t>makers and technical advisors </a:t>
            </a:r>
          </a:p>
          <a:p>
            <a:pPr lvl="1" indent="-342900">
              <a:spcBef>
                <a:spcPts val="0"/>
              </a:spcBef>
            </a:pPr>
            <a:r>
              <a:rPr lang="en-GB" sz="2400" dirty="0" smtClean="0"/>
              <a:t>Review and analysis of policy documents and implementation.</a:t>
            </a:r>
            <a:endParaRPr lang="en-GB" sz="2400" dirty="0"/>
          </a:p>
          <a:p>
            <a:pPr lvl="1" indent="-342900">
              <a:spcBef>
                <a:spcPts val="0"/>
              </a:spcBef>
            </a:pPr>
            <a:r>
              <a:rPr lang="en-GB" sz="2400" dirty="0" smtClean="0"/>
              <a:t>Interviews </a:t>
            </a:r>
            <a:r>
              <a:rPr lang="en-GB" sz="2400" dirty="0"/>
              <a:t>with </a:t>
            </a:r>
            <a:r>
              <a:rPr lang="en-GB" sz="2400" dirty="0" smtClean="0"/>
              <a:t>policy </a:t>
            </a:r>
            <a:r>
              <a:rPr lang="en-GB" sz="2400" dirty="0"/>
              <a:t>makers, donors, practitioners and </a:t>
            </a:r>
            <a:r>
              <a:rPr lang="en-GB" sz="2400" dirty="0" smtClean="0"/>
              <a:t>farmers</a:t>
            </a:r>
            <a:endParaRPr lang="en-GB" sz="2400" dirty="0"/>
          </a:p>
          <a:p>
            <a:pPr lvl="1" indent="-342900">
              <a:spcBef>
                <a:spcPts val="0"/>
              </a:spcBef>
            </a:pPr>
            <a:r>
              <a:rPr lang="en-GB" sz="2400" dirty="0" smtClean="0"/>
              <a:t>Presentation </a:t>
            </a:r>
            <a:r>
              <a:rPr lang="en-GB" sz="2400" dirty="0"/>
              <a:t>and discussion of analysis with policy-makers</a:t>
            </a:r>
            <a:r>
              <a:rPr lang="en-GB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/>
              <a:t>M</a:t>
            </a:r>
            <a:r>
              <a:rPr lang="en-GB" sz="2800" dirty="0" smtClean="0"/>
              <a:t>ore accurate measurements?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400" dirty="0" smtClean="0"/>
              <a:t> analysis of satellite images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9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1174</Words>
  <Application>Microsoft Office PowerPoint</Application>
  <PresentationFormat>On-screen Show (4:3)</PresentationFormat>
  <Paragraphs>167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Preliminary assessment of farmer-led irrigation In Tanzania and Mozambique</vt:lpstr>
      <vt:lpstr>Background</vt:lpstr>
      <vt:lpstr>Changing Perspectives on African irrigation</vt:lpstr>
      <vt:lpstr>Prior studies in Mozambique  (Wageningen University, the Netherlands)</vt:lpstr>
      <vt:lpstr>Prior studies in Tanzania</vt:lpstr>
      <vt:lpstr>PowerPoint Presentation</vt:lpstr>
      <vt:lpstr>The SAFI project (2015-2018)</vt:lpstr>
      <vt:lpstr>SAFI project design</vt:lpstr>
      <vt:lpstr>SAFI project methods</vt:lpstr>
      <vt:lpstr>PowerPoint Presentation</vt:lpstr>
      <vt:lpstr>Field studies</vt:lpstr>
      <vt:lpstr>SAFI Tanzania sites</vt:lpstr>
      <vt:lpstr>PowerPoint Presentation</vt:lpstr>
      <vt:lpstr>Pilot study of radar imaging using Sentinel-1 satellite data (Bowers et al. forthcoming) </vt:lpstr>
      <vt:lpstr>How much irrigation in Tanzania?</vt:lpstr>
      <vt:lpstr>Missing irrigation? Shinyanga rice fields</vt:lpstr>
      <vt:lpstr>Preliminary findings: irrigators are wealthier than non-irrigators</vt:lpstr>
      <vt:lpstr>And have greater food security</vt:lpstr>
      <vt:lpstr>Preliminary findings: fewer female-headed households among irrigating than non-irrigating</vt:lpstr>
      <vt:lpstr>Market-based land acquisition of land for irrigation.</vt:lpstr>
      <vt:lpstr>Farmer-led irrigation development is market-oriented and a principal source of income. Irrigators invest in inputs</vt:lpstr>
      <vt:lpstr>Farmer-led irrigation development (FLID):  Key conclusions</vt:lpstr>
      <vt:lpstr>Actions and responses to farmer-led irrigation development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mzdsspjw</dc:creator>
  <cp:lastModifiedBy>Katherine Hall</cp:lastModifiedBy>
  <cp:revision>54</cp:revision>
  <cp:lastPrinted>2018-07-18T10:05:19Z</cp:lastPrinted>
  <dcterms:created xsi:type="dcterms:W3CDTF">2018-04-25T09:43:00Z</dcterms:created>
  <dcterms:modified xsi:type="dcterms:W3CDTF">2018-07-18T12:25:55Z</dcterms:modified>
</cp:coreProperties>
</file>